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ti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handoutMasterIdLst>
    <p:handoutMasterId r:id="rId52"/>
  </p:handoutMasterIdLst>
  <p:sldIdLst>
    <p:sldId id="256" r:id="rId2"/>
    <p:sldId id="994" r:id="rId3"/>
    <p:sldId id="995" r:id="rId4"/>
    <p:sldId id="996" r:id="rId5"/>
    <p:sldId id="997" r:id="rId6"/>
    <p:sldId id="473" r:id="rId7"/>
    <p:sldId id="1017" r:id="rId8"/>
    <p:sldId id="911" r:id="rId9"/>
    <p:sldId id="998" r:id="rId10"/>
    <p:sldId id="1000" r:id="rId11"/>
    <p:sldId id="999" r:id="rId12"/>
    <p:sldId id="1004" r:id="rId13"/>
    <p:sldId id="1005" r:id="rId14"/>
    <p:sldId id="953" r:id="rId15"/>
    <p:sldId id="1001" r:id="rId16"/>
    <p:sldId id="1018" r:id="rId17"/>
    <p:sldId id="1020" r:id="rId18"/>
    <p:sldId id="1021" r:id="rId19"/>
    <p:sldId id="1023" r:id="rId20"/>
    <p:sldId id="1022" r:id="rId21"/>
    <p:sldId id="1019" r:id="rId22"/>
    <p:sldId id="973" r:id="rId23"/>
    <p:sldId id="1024" r:id="rId24"/>
    <p:sldId id="1009" r:id="rId25"/>
    <p:sldId id="1010" r:id="rId26"/>
    <p:sldId id="1013" r:id="rId27"/>
    <p:sldId id="1011" r:id="rId28"/>
    <p:sldId id="1037" r:id="rId29"/>
    <p:sldId id="1014" r:id="rId30"/>
    <p:sldId id="1015" r:id="rId31"/>
    <p:sldId id="1027" r:id="rId32"/>
    <p:sldId id="1026" r:id="rId33"/>
    <p:sldId id="1046" r:id="rId34"/>
    <p:sldId id="1047" r:id="rId35"/>
    <p:sldId id="1045" r:id="rId36"/>
    <p:sldId id="1040" r:id="rId37"/>
    <p:sldId id="1041" r:id="rId38"/>
    <p:sldId id="1042" r:id="rId39"/>
    <p:sldId id="1028" r:id="rId40"/>
    <p:sldId id="1043" r:id="rId41"/>
    <p:sldId id="1044" r:id="rId42"/>
    <p:sldId id="1038" r:id="rId43"/>
    <p:sldId id="1035" r:id="rId44"/>
    <p:sldId id="1034" r:id="rId45"/>
    <p:sldId id="1029" r:id="rId46"/>
    <p:sldId id="1030" r:id="rId47"/>
    <p:sldId id="1031" r:id="rId48"/>
    <p:sldId id="1032" r:id="rId49"/>
    <p:sldId id="1033" r:id="rId50"/>
  </p:sldIdLst>
  <p:sldSz cx="9144000" cy="6858000" type="screen4x3"/>
  <p:notesSz cx="7315200" cy="96012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99"/>
    <a:srgbClr val="009900"/>
    <a:srgbClr val="FFFF66"/>
    <a:srgbClr val="CCECFF"/>
    <a:srgbClr val="CC3300"/>
    <a:srgbClr val="CC9900"/>
    <a:srgbClr val="33CC33"/>
    <a:srgbClr val="6699FF"/>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59" autoAdjust="0"/>
    <p:restoredTop sz="93188" autoAdjust="0"/>
  </p:normalViewPr>
  <p:slideViewPr>
    <p:cSldViewPr snapToGrid="0">
      <p:cViewPr>
        <p:scale>
          <a:sx n="51" d="100"/>
          <a:sy n="51" d="100"/>
        </p:scale>
        <p:origin x="1572" y="2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5" d="100"/>
        <a:sy n="125" d="100"/>
      </p:scale>
      <p:origin x="0" y="-11952"/>
    </p:cViewPr>
  </p:sorterViewPr>
  <p:notesViewPr>
    <p:cSldViewPr snapToGrid="0">
      <p:cViewPr varScale="1">
        <p:scale>
          <a:sx n="51" d="100"/>
          <a:sy n="51" d="100"/>
        </p:scale>
        <p:origin x="2620" y="3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image" Target="../media/image4.wmf"/><Relationship Id="rId1" Type="http://schemas.openxmlformats.org/officeDocument/2006/relationships/image" Target="../media/image3.w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30.wmf"/><Relationship Id="rId1" Type="http://schemas.openxmlformats.org/officeDocument/2006/relationships/image" Target="../media/image2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32.wmf"/><Relationship Id="rId1" Type="http://schemas.openxmlformats.org/officeDocument/2006/relationships/image" Target="../media/image31.wmf"/></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35.wmf"/><Relationship Id="rId2" Type="http://schemas.openxmlformats.org/officeDocument/2006/relationships/image" Target="../media/image34.wmf"/><Relationship Id="rId1" Type="http://schemas.openxmlformats.org/officeDocument/2006/relationships/image" Target="../media/image33.w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38.wmf"/><Relationship Id="rId2" Type="http://schemas.openxmlformats.org/officeDocument/2006/relationships/image" Target="../media/image37.wmf"/><Relationship Id="rId1" Type="http://schemas.openxmlformats.org/officeDocument/2006/relationships/image" Target="../media/image36.w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40.wmf"/><Relationship Id="rId2" Type="http://schemas.openxmlformats.org/officeDocument/2006/relationships/image" Target="../media/image39.wmf"/><Relationship Id="rId1" Type="http://schemas.openxmlformats.org/officeDocument/2006/relationships/image" Target="../media/image31.wmf"/></Relationships>
</file>

<file path=ppt/drawings/_rels/vmlDrawing15.vml.rels><?xml version="1.0" encoding="UTF-8" standalone="yes"?>
<Relationships xmlns="http://schemas.openxmlformats.org/package/2006/relationships"><Relationship Id="rId3" Type="http://schemas.openxmlformats.org/officeDocument/2006/relationships/image" Target="../media/image43.wmf"/><Relationship Id="rId2" Type="http://schemas.openxmlformats.org/officeDocument/2006/relationships/image" Target="../media/image42.wmf"/><Relationship Id="rId1" Type="http://schemas.openxmlformats.org/officeDocument/2006/relationships/image" Target="../media/image41.w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5.wmf"/><Relationship Id="rId1" Type="http://schemas.openxmlformats.org/officeDocument/2006/relationships/image" Target="../media/image44.w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59.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image" Target="../media/image7.wmf"/><Relationship Id="rId1" Type="http://schemas.openxmlformats.org/officeDocument/2006/relationships/image" Target="../media/image6.wmf"/><Relationship Id="rId4" Type="http://schemas.openxmlformats.org/officeDocument/2006/relationships/image" Target="../media/image9.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1.wmf"/><Relationship Id="rId1" Type="http://schemas.openxmlformats.org/officeDocument/2006/relationships/image" Target="../media/image10.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4.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5.w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27.wmf"/><Relationship Id="rId2" Type="http://schemas.openxmlformats.org/officeDocument/2006/relationships/image" Target="../media/image26.wmf"/><Relationship Id="rId1" Type="http://schemas.openxmlformats.org/officeDocument/2006/relationships/image" Target="../media/image25.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8.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a:defRPr sz="1200"/>
            </a:lvl1pPr>
          </a:lstStyle>
          <a:p>
            <a:fld id="{5C755C14-65A9-46FC-A8A1-0AEDD1684D93}" type="datetimeFigureOut">
              <a:rPr lang="zh-CN" altLang="en-US" smtClean="0"/>
              <a:t>2019/10/24</a:t>
            </a:fld>
            <a:endParaRPr lang="zh-CN" altLang="en-US"/>
          </a:p>
        </p:txBody>
      </p:sp>
      <p:sp>
        <p:nvSpPr>
          <p:cNvPr id="4" name="页脚占位符 3"/>
          <p:cNvSpPr>
            <a:spLocks noGrp="1"/>
          </p:cNvSpPr>
          <p:nvPr>
            <p:ph type="ftr" sz="quarter" idx="2"/>
          </p:nvPr>
        </p:nvSpPr>
        <p:spPr>
          <a:xfrm>
            <a:off x="0" y="9120188"/>
            <a:ext cx="3170238" cy="481012"/>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143375" y="9120188"/>
            <a:ext cx="3170238" cy="481012"/>
          </a:xfrm>
          <a:prstGeom prst="rect">
            <a:avLst/>
          </a:prstGeom>
        </p:spPr>
        <p:txBody>
          <a:bodyPr vert="horz" lIns="91440" tIns="45720" rIns="91440" bIns="45720" rtlCol="0" anchor="b"/>
          <a:lstStyle>
            <a:lvl1pPr algn="r">
              <a:defRPr sz="1200"/>
            </a:lvl1pPr>
          </a:lstStyle>
          <a:p>
            <a:fld id="{018A129C-6562-4A90-A059-3D7C8135FACA}" type="slidenum">
              <a:rPr lang="zh-CN" altLang="en-US" smtClean="0"/>
              <a:t>‹#›</a:t>
            </a:fld>
            <a:endParaRPr lang="zh-CN" altLang="en-US"/>
          </a:p>
        </p:txBody>
      </p:sp>
    </p:spTree>
    <p:extLst>
      <p:ext uri="{BB962C8B-B14F-4D97-AF65-F5344CB8AC3E}">
        <p14:creationId xmlns:p14="http://schemas.microsoft.com/office/powerpoint/2010/main" val="3647327875"/>
      </p:ext>
    </p:extLst>
  </p:cSld>
  <p:clrMap bg1="lt1" tx1="dk1" bg2="lt2" tx2="dk2" accent1="accent1" accent2="accent2" accent3="accent3" accent4="accent4" accent5="accent5" accent6="accent6" hlink="hlink" folHlink="folHlink"/>
</p:handoutMaster>
</file>

<file path=ppt/media/image1.png>
</file>

<file path=ppt/media/image10.wmf>
</file>

<file path=ppt/media/image11.wmf>
</file>

<file path=ppt/media/image12.wmf>
</file>

<file path=ppt/media/image13.wmf>
</file>

<file path=ppt/media/image14.wmf>
</file>

<file path=ppt/media/image15.wmf>
</file>

<file path=ppt/media/image16.png>
</file>

<file path=ppt/media/image17.png>
</file>

<file path=ppt/media/image18.png>
</file>

<file path=ppt/media/image19.tif>
</file>

<file path=ppt/media/image2.png>
</file>

<file path=ppt/media/image20.tif>
</file>

<file path=ppt/media/image21.tif>
</file>

<file path=ppt/media/image22.png>
</file>

<file path=ppt/media/image24.png>
</file>

<file path=ppt/media/image25.wmf>
</file>

<file path=ppt/media/image26.wmf>
</file>

<file path=ppt/media/image27.wmf>
</file>

<file path=ppt/media/image28.wmf>
</file>

<file path=ppt/media/image29.wmf>
</file>

<file path=ppt/media/image3.wmf>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5.wmf>
</file>

<file path=ppt/media/image56.png>
</file>

<file path=ppt/media/image57.jpeg>
</file>

<file path=ppt/media/image58.png>
</file>

<file path=ppt/media/image59.wmf>
</file>

<file path=ppt/media/image6.wmf>
</file>

<file path=ppt/media/image60.png>
</file>

<file path=ppt/media/image7.wmf>
</file>

<file path=ppt/media/image8.wmf>
</file>

<file path=ppt/media/image9.wm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vl1pPr>
          </a:lstStyle>
          <a:p>
            <a:pPr>
              <a:defRPr/>
            </a:pPr>
            <a:endParaRPr lang="en-US"/>
          </a:p>
        </p:txBody>
      </p:sp>
      <p:sp>
        <p:nvSpPr>
          <p:cNvPr id="10243"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vl1pPr>
          </a:lstStyle>
          <a:p>
            <a:pPr>
              <a:defRPr/>
            </a:pPr>
            <a:endParaRPr lang="en-US"/>
          </a:p>
        </p:txBody>
      </p:sp>
      <p:sp>
        <p:nvSpPr>
          <p:cNvPr id="31748"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10245"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246"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vl1pPr>
          </a:lstStyle>
          <a:p>
            <a:pPr>
              <a:defRPr/>
            </a:pPr>
            <a:endParaRPr lang="en-US"/>
          </a:p>
        </p:txBody>
      </p:sp>
      <p:sp>
        <p:nvSpPr>
          <p:cNvPr id="10247"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A63B750C-3F9F-4757-B454-F7959CB3DAF9}" type="slidenum">
              <a:rPr lang="en-US"/>
              <a:pPr>
                <a:defRPr/>
              </a:pPr>
              <a:t>‹#›</a:t>
            </a:fld>
            <a:endParaRPr lang="en-US"/>
          </a:p>
        </p:txBody>
      </p:sp>
    </p:spTree>
    <p:extLst>
      <p:ext uri="{BB962C8B-B14F-4D97-AF65-F5344CB8AC3E}">
        <p14:creationId xmlns:p14="http://schemas.microsoft.com/office/powerpoint/2010/main" val="356033997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AD7C7D78-5137-423D-AEE4-D98EFC7B6300}" type="slidenum">
              <a:rPr lang="en-US" smtClean="0"/>
              <a:pPr/>
              <a:t>1</a:t>
            </a:fld>
            <a:endParaRPr lang="en-US" dirty="0"/>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defTabSz="966612" eaLnBrk="1" hangingPunct="1">
              <a:defRPr/>
            </a:pPr>
            <a:endParaRPr lang="en-US" dirty="0"/>
          </a:p>
        </p:txBody>
      </p:sp>
    </p:spTree>
    <p:extLst>
      <p:ext uri="{BB962C8B-B14F-4D97-AF65-F5344CB8AC3E}">
        <p14:creationId xmlns:p14="http://schemas.microsoft.com/office/powerpoint/2010/main" val="14676215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5D18A7D4-B62C-4262-B97E-9E8DBC0664DD}" type="slidenum">
              <a:rPr lang="en-US" smtClean="0"/>
              <a:pPr/>
              <a:t>49</a:t>
            </a:fld>
            <a:endParaRPr lang="en-US" dirty="0" smtClean="0"/>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pPr eaLnBrk="1" hangingPunct="1"/>
            <a:endParaRPr lang="en-US" dirty="0" smtClean="0"/>
          </a:p>
        </p:txBody>
      </p:sp>
    </p:spTree>
    <p:extLst>
      <p:ext uri="{BB962C8B-B14F-4D97-AF65-F5344CB8AC3E}">
        <p14:creationId xmlns:p14="http://schemas.microsoft.com/office/powerpoint/2010/main" val="2711387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493F5154-7B8A-4E24-8E38-61021E0C9837}" type="slidenum">
              <a:rPr lang="en-US" smtClean="0"/>
              <a:pPr/>
              <a:t>2</a:t>
            </a:fld>
            <a:endParaRPr lang="en-US" dirty="0"/>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dirty="0"/>
          </a:p>
          <a:p>
            <a:pPr eaLnBrk="1" hangingPunct="1"/>
            <a:endParaRPr lang="en-US" dirty="0"/>
          </a:p>
          <a:p>
            <a:pPr eaLnBrk="1" hangingPunct="1"/>
            <a:endParaRPr lang="en-US" dirty="0"/>
          </a:p>
          <a:p>
            <a:pPr eaLnBrk="1" hangingPunct="1"/>
            <a:r>
              <a:rPr lang="en-US" dirty="0"/>
              <a:t>As you will see again and again in the class, to understand </a:t>
            </a:r>
            <a:r>
              <a:rPr lang="en-US" dirty="0" err="1"/>
              <a:t>bioimage</a:t>
            </a:r>
            <a:r>
              <a:rPr lang="en-US" dirty="0"/>
              <a:t> informatics depends critically on understanding the biological background of bioimage informatics. This is because </a:t>
            </a:r>
            <a:r>
              <a:rPr lang="en-US" dirty="0" err="1"/>
              <a:t>bioimage</a:t>
            </a:r>
            <a:r>
              <a:rPr lang="en-US" dirty="0"/>
              <a:t> informatics is created to answer biological questions rather than for technological curiosity. If we do not understand the biological questions, we will not be able to understand </a:t>
            </a:r>
            <a:r>
              <a:rPr lang="en-US" dirty="0" err="1"/>
              <a:t>bioimage</a:t>
            </a:r>
            <a:r>
              <a:rPr lang="en-US" dirty="0"/>
              <a:t> informatics. So for this reason we need to build some background knowledge about biology, and specifically for this lecture about cell biology. </a:t>
            </a:r>
          </a:p>
          <a:p>
            <a:pPr eaLnBrk="1" hangingPunct="1"/>
            <a:endParaRPr lang="en-US" dirty="0"/>
          </a:p>
          <a:p>
            <a:pPr eaLnBrk="1" hangingPunct="1"/>
            <a:r>
              <a:rPr lang="en-US" dirty="0"/>
              <a:t>For the most part of this course, our discussion on biology will be on a level that will be quite comfortable for you. </a:t>
            </a:r>
          </a:p>
          <a:p>
            <a:pPr eaLnBrk="1" hangingPunct="1"/>
            <a:endParaRPr lang="en-US" dirty="0"/>
          </a:p>
          <a:p>
            <a:pPr eaLnBrk="1" hangingPunct="1"/>
            <a:r>
              <a:rPr lang="en-US" dirty="0"/>
              <a:t>After that I will give you some historical perspectives and talk about where does it come from. Then I will discuss the learning objectives that we plan to achieve in this class. And finally I will go through the course syllabus together with you and discuss some details. </a:t>
            </a:r>
          </a:p>
        </p:txBody>
      </p:sp>
    </p:spTree>
    <p:extLst>
      <p:ext uri="{BB962C8B-B14F-4D97-AF65-F5344CB8AC3E}">
        <p14:creationId xmlns:p14="http://schemas.microsoft.com/office/powerpoint/2010/main" val="6120168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493F5154-7B8A-4E24-8E38-61021E0C9837}" type="slidenum">
              <a:rPr lang="en-US" smtClean="0"/>
              <a:pPr/>
              <a:t>6</a:t>
            </a:fld>
            <a:endParaRPr lang="en-US" dirty="0"/>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dirty="0"/>
          </a:p>
          <a:p>
            <a:pPr eaLnBrk="1" hangingPunct="1"/>
            <a:endParaRPr lang="en-US" dirty="0"/>
          </a:p>
          <a:p>
            <a:pPr eaLnBrk="1" hangingPunct="1"/>
            <a:endParaRPr lang="en-US" dirty="0"/>
          </a:p>
          <a:p>
            <a:pPr eaLnBrk="1" hangingPunct="1"/>
            <a:r>
              <a:rPr lang="en-US" dirty="0"/>
              <a:t>As you will see again and again in the class, to understand </a:t>
            </a:r>
            <a:r>
              <a:rPr lang="en-US" dirty="0" err="1"/>
              <a:t>bioimage</a:t>
            </a:r>
            <a:r>
              <a:rPr lang="en-US" dirty="0"/>
              <a:t> informatics depends critically on understanding the biological background of bioimage informatics. This is because </a:t>
            </a:r>
            <a:r>
              <a:rPr lang="en-US" dirty="0" err="1"/>
              <a:t>bioimage</a:t>
            </a:r>
            <a:r>
              <a:rPr lang="en-US" dirty="0"/>
              <a:t> informatics is created to answer biological questions rather than for technological curiosity. If we do not understand the biological questions, we will not be able to understand </a:t>
            </a:r>
            <a:r>
              <a:rPr lang="en-US" dirty="0" err="1"/>
              <a:t>bioimage</a:t>
            </a:r>
            <a:r>
              <a:rPr lang="en-US" dirty="0"/>
              <a:t> informatics. So for this reason we need to build some background knowledge about biology, and specifically for this lecture about cell biology. </a:t>
            </a:r>
          </a:p>
          <a:p>
            <a:pPr eaLnBrk="1" hangingPunct="1"/>
            <a:endParaRPr lang="en-US" dirty="0"/>
          </a:p>
          <a:p>
            <a:pPr eaLnBrk="1" hangingPunct="1"/>
            <a:r>
              <a:rPr lang="en-US" dirty="0"/>
              <a:t>For the most part of this course, our discussion on biology will be on a level that will be quite comfortable for you. </a:t>
            </a:r>
          </a:p>
          <a:p>
            <a:pPr eaLnBrk="1" hangingPunct="1"/>
            <a:endParaRPr lang="en-US" dirty="0"/>
          </a:p>
          <a:p>
            <a:pPr eaLnBrk="1" hangingPunct="1"/>
            <a:r>
              <a:rPr lang="en-US" dirty="0"/>
              <a:t>After that I will give you some historical perspectives and talk about where does it come from. Then I will discuss the learning objectives that we plan to achieve in this class. And finally I will go through the course syllabus together with you and discuss some details. </a:t>
            </a:r>
          </a:p>
        </p:txBody>
      </p:sp>
    </p:spTree>
    <p:extLst>
      <p:ext uri="{BB962C8B-B14F-4D97-AF65-F5344CB8AC3E}">
        <p14:creationId xmlns:p14="http://schemas.microsoft.com/office/powerpoint/2010/main" val="3254982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493F5154-7B8A-4E24-8E38-61021E0C9837}" type="slidenum">
              <a:rPr lang="en-US" smtClean="0"/>
              <a:pPr/>
              <a:t>7</a:t>
            </a:fld>
            <a:endParaRPr lang="en-US" dirty="0"/>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dirty="0"/>
          </a:p>
          <a:p>
            <a:pPr eaLnBrk="1" hangingPunct="1"/>
            <a:endParaRPr lang="en-US" dirty="0"/>
          </a:p>
          <a:p>
            <a:pPr eaLnBrk="1" hangingPunct="1"/>
            <a:endParaRPr lang="en-US" dirty="0"/>
          </a:p>
          <a:p>
            <a:pPr eaLnBrk="1" hangingPunct="1"/>
            <a:r>
              <a:rPr lang="en-US" dirty="0"/>
              <a:t>As you will see again and again in the class, to understand </a:t>
            </a:r>
            <a:r>
              <a:rPr lang="en-US" dirty="0" err="1"/>
              <a:t>bioimage</a:t>
            </a:r>
            <a:r>
              <a:rPr lang="en-US" dirty="0"/>
              <a:t> informatics depends critically on understanding the biological background of bioimage informatics. This is because </a:t>
            </a:r>
            <a:r>
              <a:rPr lang="en-US" dirty="0" err="1"/>
              <a:t>bioimage</a:t>
            </a:r>
            <a:r>
              <a:rPr lang="en-US" dirty="0"/>
              <a:t> informatics is created to answer biological questions rather than for technological curiosity. If we do not understand the biological questions, we will not be able to understand </a:t>
            </a:r>
            <a:r>
              <a:rPr lang="en-US" dirty="0" err="1"/>
              <a:t>bioimage</a:t>
            </a:r>
            <a:r>
              <a:rPr lang="en-US" dirty="0"/>
              <a:t> informatics. So for this reason we need to build some background knowledge about biology, and specifically for this lecture about cell biology. </a:t>
            </a:r>
          </a:p>
          <a:p>
            <a:pPr eaLnBrk="1" hangingPunct="1"/>
            <a:endParaRPr lang="en-US" dirty="0"/>
          </a:p>
          <a:p>
            <a:pPr eaLnBrk="1" hangingPunct="1"/>
            <a:r>
              <a:rPr lang="en-US" dirty="0"/>
              <a:t>For the most part of this course, our discussion on biology will be on a level that will be quite comfortable for you. </a:t>
            </a:r>
          </a:p>
          <a:p>
            <a:pPr eaLnBrk="1" hangingPunct="1"/>
            <a:endParaRPr lang="en-US" dirty="0"/>
          </a:p>
          <a:p>
            <a:pPr eaLnBrk="1" hangingPunct="1"/>
            <a:r>
              <a:rPr lang="en-US" dirty="0"/>
              <a:t>After that I will give you some historical perspectives and talk about where does it come from. Then I will discuss the learning objectives that we plan to achieve in this class. And finally I will go through the course syllabus together with you and discuss some details. </a:t>
            </a:r>
          </a:p>
        </p:txBody>
      </p:sp>
    </p:spTree>
    <p:extLst>
      <p:ext uri="{BB962C8B-B14F-4D97-AF65-F5344CB8AC3E}">
        <p14:creationId xmlns:p14="http://schemas.microsoft.com/office/powerpoint/2010/main" val="1416477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493F5154-7B8A-4E24-8E38-61021E0C9837}" type="slidenum">
              <a:rPr lang="en-US" smtClean="0"/>
              <a:pPr/>
              <a:t>16</a:t>
            </a:fld>
            <a:endParaRPr lang="en-US" dirty="0"/>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dirty="0"/>
          </a:p>
          <a:p>
            <a:pPr eaLnBrk="1" hangingPunct="1"/>
            <a:endParaRPr lang="en-US" dirty="0"/>
          </a:p>
          <a:p>
            <a:pPr eaLnBrk="1" hangingPunct="1"/>
            <a:endParaRPr lang="en-US" dirty="0"/>
          </a:p>
          <a:p>
            <a:pPr eaLnBrk="1" hangingPunct="1"/>
            <a:r>
              <a:rPr lang="en-US" dirty="0"/>
              <a:t>As you will see again and again in the class, to understand </a:t>
            </a:r>
            <a:r>
              <a:rPr lang="en-US" dirty="0" err="1"/>
              <a:t>bioimage</a:t>
            </a:r>
            <a:r>
              <a:rPr lang="en-US" dirty="0"/>
              <a:t> informatics depends critically on understanding the biological background of bioimage informatics. This is because </a:t>
            </a:r>
            <a:r>
              <a:rPr lang="en-US" dirty="0" err="1"/>
              <a:t>bioimage</a:t>
            </a:r>
            <a:r>
              <a:rPr lang="en-US" dirty="0"/>
              <a:t> informatics is created to answer biological questions rather than for technological curiosity. If we do not understand the biological questions, we will not be able to understand </a:t>
            </a:r>
            <a:r>
              <a:rPr lang="en-US" dirty="0" err="1"/>
              <a:t>bioimage</a:t>
            </a:r>
            <a:r>
              <a:rPr lang="en-US" dirty="0"/>
              <a:t> informatics. So for this reason we need to build some background knowledge about biology, and specifically for this lecture about cell biology. </a:t>
            </a:r>
          </a:p>
          <a:p>
            <a:pPr eaLnBrk="1" hangingPunct="1"/>
            <a:endParaRPr lang="en-US" dirty="0"/>
          </a:p>
          <a:p>
            <a:pPr eaLnBrk="1" hangingPunct="1"/>
            <a:r>
              <a:rPr lang="en-US" dirty="0"/>
              <a:t>For the most part of this course, our discussion on biology will be on a level that will be quite comfortable for you. </a:t>
            </a:r>
          </a:p>
          <a:p>
            <a:pPr eaLnBrk="1" hangingPunct="1"/>
            <a:endParaRPr lang="en-US" dirty="0"/>
          </a:p>
          <a:p>
            <a:pPr eaLnBrk="1" hangingPunct="1"/>
            <a:r>
              <a:rPr lang="en-US" dirty="0"/>
              <a:t>After that I will give you some historical perspectives and talk about where does it come from. Then I will discuss the learning objectives that we plan to achieve in this class. And finally I will go through the course syllabus together with you and discuss some details. </a:t>
            </a:r>
          </a:p>
        </p:txBody>
      </p:sp>
    </p:spTree>
    <p:extLst>
      <p:ext uri="{BB962C8B-B14F-4D97-AF65-F5344CB8AC3E}">
        <p14:creationId xmlns:p14="http://schemas.microsoft.com/office/powerpoint/2010/main" val="4043381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5D18A7D4-B62C-4262-B97E-9E8DBC0664DD}" type="slidenum">
              <a:rPr lang="en-US" smtClean="0"/>
              <a:pPr/>
              <a:t>20</a:t>
            </a:fld>
            <a:endParaRPr lang="en-US" smtClean="0"/>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pPr eaLnBrk="1" hangingPunct="1"/>
            <a:endParaRPr lang="en-US" smtClean="0"/>
          </a:p>
        </p:txBody>
      </p:sp>
    </p:spTree>
    <p:extLst>
      <p:ext uri="{BB962C8B-B14F-4D97-AF65-F5344CB8AC3E}">
        <p14:creationId xmlns:p14="http://schemas.microsoft.com/office/powerpoint/2010/main" val="36689548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493F5154-7B8A-4E24-8E38-61021E0C9837}" type="slidenum">
              <a:rPr lang="en-US" smtClean="0"/>
              <a:pPr/>
              <a:t>21</a:t>
            </a:fld>
            <a:endParaRPr lang="en-US" dirty="0"/>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dirty="0"/>
          </a:p>
          <a:p>
            <a:pPr eaLnBrk="1" hangingPunct="1"/>
            <a:endParaRPr lang="en-US" dirty="0"/>
          </a:p>
          <a:p>
            <a:pPr eaLnBrk="1" hangingPunct="1"/>
            <a:endParaRPr lang="en-US" dirty="0"/>
          </a:p>
          <a:p>
            <a:pPr eaLnBrk="1" hangingPunct="1"/>
            <a:r>
              <a:rPr lang="en-US" dirty="0"/>
              <a:t>As you will see again and again in the class, to understand </a:t>
            </a:r>
            <a:r>
              <a:rPr lang="en-US" dirty="0" err="1"/>
              <a:t>bioimage</a:t>
            </a:r>
            <a:r>
              <a:rPr lang="en-US" dirty="0"/>
              <a:t> informatics depends critically on understanding the biological background of bioimage informatics. This is because </a:t>
            </a:r>
            <a:r>
              <a:rPr lang="en-US" dirty="0" err="1"/>
              <a:t>bioimage</a:t>
            </a:r>
            <a:r>
              <a:rPr lang="en-US" dirty="0"/>
              <a:t> informatics is created to answer biological questions rather than for technological curiosity. If we do not understand the biological questions, we will not be able to understand </a:t>
            </a:r>
            <a:r>
              <a:rPr lang="en-US" dirty="0" err="1"/>
              <a:t>bioimage</a:t>
            </a:r>
            <a:r>
              <a:rPr lang="en-US" dirty="0"/>
              <a:t> informatics. So for this reason we need to build some background knowledge about biology, and specifically for this lecture about cell biology. </a:t>
            </a:r>
          </a:p>
          <a:p>
            <a:pPr eaLnBrk="1" hangingPunct="1"/>
            <a:endParaRPr lang="en-US" dirty="0"/>
          </a:p>
          <a:p>
            <a:pPr eaLnBrk="1" hangingPunct="1"/>
            <a:r>
              <a:rPr lang="en-US" dirty="0"/>
              <a:t>For the most part of this course, our discussion on biology will be on a level that will be quite comfortable for you. </a:t>
            </a:r>
          </a:p>
          <a:p>
            <a:pPr eaLnBrk="1" hangingPunct="1"/>
            <a:endParaRPr lang="en-US" dirty="0"/>
          </a:p>
          <a:p>
            <a:pPr eaLnBrk="1" hangingPunct="1"/>
            <a:r>
              <a:rPr lang="en-US" dirty="0"/>
              <a:t>After that I will give you some historical perspectives and talk about where does it come from. Then I will discuss the learning objectives that we plan to achieve in this class. And finally I will go through the course syllabus together with you and discuss some details. </a:t>
            </a:r>
          </a:p>
        </p:txBody>
      </p:sp>
    </p:spTree>
    <p:extLst>
      <p:ext uri="{BB962C8B-B14F-4D97-AF65-F5344CB8AC3E}">
        <p14:creationId xmlns:p14="http://schemas.microsoft.com/office/powerpoint/2010/main" val="39800033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493F5154-7B8A-4E24-8E38-61021E0C9837}" type="slidenum">
              <a:rPr lang="en-US" smtClean="0"/>
              <a:pPr/>
              <a:t>23</a:t>
            </a:fld>
            <a:endParaRPr lang="en-US" dirty="0"/>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dirty="0"/>
          </a:p>
          <a:p>
            <a:pPr eaLnBrk="1" hangingPunct="1"/>
            <a:endParaRPr lang="en-US" dirty="0"/>
          </a:p>
          <a:p>
            <a:pPr eaLnBrk="1" hangingPunct="1"/>
            <a:endParaRPr lang="en-US" dirty="0"/>
          </a:p>
          <a:p>
            <a:pPr eaLnBrk="1" hangingPunct="1"/>
            <a:r>
              <a:rPr lang="en-US" dirty="0"/>
              <a:t>As you will see again and again in the class, to understand </a:t>
            </a:r>
            <a:r>
              <a:rPr lang="en-US" dirty="0" err="1"/>
              <a:t>bioimage</a:t>
            </a:r>
            <a:r>
              <a:rPr lang="en-US" dirty="0"/>
              <a:t> informatics depends critically on understanding the biological background of bioimage informatics. This is because </a:t>
            </a:r>
            <a:r>
              <a:rPr lang="en-US" dirty="0" err="1"/>
              <a:t>bioimage</a:t>
            </a:r>
            <a:r>
              <a:rPr lang="en-US" dirty="0"/>
              <a:t> informatics is created to answer biological questions rather than for technological curiosity. If we do not understand the biological questions, we will not be able to understand </a:t>
            </a:r>
            <a:r>
              <a:rPr lang="en-US" dirty="0" err="1"/>
              <a:t>bioimage</a:t>
            </a:r>
            <a:r>
              <a:rPr lang="en-US" dirty="0"/>
              <a:t> informatics. So for this reason we need to build some background knowledge about biology, and specifically for this lecture about cell biology. </a:t>
            </a:r>
          </a:p>
          <a:p>
            <a:pPr eaLnBrk="1" hangingPunct="1"/>
            <a:endParaRPr lang="en-US" dirty="0"/>
          </a:p>
          <a:p>
            <a:pPr eaLnBrk="1" hangingPunct="1"/>
            <a:r>
              <a:rPr lang="en-US" dirty="0"/>
              <a:t>For the most part of this course, our discussion on biology will be on a level that will be quite comfortable for you. </a:t>
            </a:r>
          </a:p>
          <a:p>
            <a:pPr eaLnBrk="1" hangingPunct="1"/>
            <a:endParaRPr lang="en-US" dirty="0"/>
          </a:p>
          <a:p>
            <a:pPr eaLnBrk="1" hangingPunct="1"/>
            <a:r>
              <a:rPr lang="en-US" dirty="0"/>
              <a:t>After that I will give you some historical perspectives and talk about where does it come from. Then I will discuss the learning objectives that we plan to achieve in this class. And finally I will go through the course syllabus together with you and discuss some details. </a:t>
            </a:r>
          </a:p>
        </p:txBody>
      </p:sp>
    </p:spTree>
    <p:extLst>
      <p:ext uri="{BB962C8B-B14F-4D97-AF65-F5344CB8AC3E}">
        <p14:creationId xmlns:p14="http://schemas.microsoft.com/office/powerpoint/2010/main" val="276932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5D18A7D4-B62C-4262-B97E-9E8DBC0664DD}" type="slidenum">
              <a:rPr lang="en-US" smtClean="0"/>
              <a:pPr/>
              <a:t>43</a:t>
            </a:fld>
            <a:endParaRPr lang="en-US" dirty="0" smtClean="0"/>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pPr eaLnBrk="1" hangingPunct="1"/>
            <a:endParaRPr lang="en-US" dirty="0" smtClean="0"/>
          </a:p>
        </p:txBody>
      </p:sp>
    </p:spTree>
    <p:extLst>
      <p:ext uri="{BB962C8B-B14F-4D97-AF65-F5344CB8AC3E}">
        <p14:creationId xmlns:p14="http://schemas.microsoft.com/office/powerpoint/2010/main" val="799600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17"/>
          <p:cNvSpPr>
            <a:spLocks noGrp="1" noChangeArrowheads="1"/>
          </p:cNvSpPr>
          <p:nvPr>
            <p:ph type="sldNum" sz="quarter" idx="10"/>
          </p:nvPr>
        </p:nvSpPr>
        <p:spPr>
          <a:ln/>
        </p:spPr>
        <p:txBody>
          <a:bodyPr/>
          <a:lstStyle>
            <a:lvl1pPr>
              <a:defRPr/>
            </a:lvl1pPr>
          </a:lstStyle>
          <a:p>
            <a:pPr>
              <a:defRPr/>
            </a:pPr>
            <a:fld id="{2B6DE880-269C-4531-AD66-CC3D957BEB87}"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7"/>
          <p:cNvSpPr>
            <a:spLocks noGrp="1" noChangeArrowheads="1"/>
          </p:cNvSpPr>
          <p:nvPr>
            <p:ph type="sldNum" sz="quarter" idx="10"/>
          </p:nvPr>
        </p:nvSpPr>
        <p:spPr>
          <a:ln/>
        </p:spPr>
        <p:txBody>
          <a:bodyPr/>
          <a:lstStyle>
            <a:lvl1pPr>
              <a:defRPr/>
            </a:lvl1pPr>
          </a:lstStyle>
          <a:p>
            <a:pPr>
              <a:defRPr/>
            </a:pPr>
            <a:fld id="{402891B4-CA34-4372-8BD0-1C23EBE78322}"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7"/>
          <p:cNvSpPr>
            <a:spLocks noGrp="1" noChangeArrowheads="1"/>
          </p:cNvSpPr>
          <p:nvPr>
            <p:ph type="sldNum" sz="quarter" idx="10"/>
          </p:nvPr>
        </p:nvSpPr>
        <p:spPr>
          <a:ln/>
        </p:spPr>
        <p:txBody>
          <a:bodyPr/>
          <a:lstStyle>
            <a:lvl1pPr>
              <a:defRPr/>
            </a:lvl1pPr>
          </a:lstStyle>
          <a:p>
            <a:pPr>
              <a:defRPr/>
            </a:pPr>
            <a:fld id="{A10FDBDC-32F1-46E5-BCCE-3EC8D7F14661}"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17"/>
          <p:cNvSpPr>
            <a:spLocks noGrp="1" noChangeArrowheads="1"/>
          </p:cNvSpPr>
          <p:nvPr>
            <p:ph type="sldNum" sz="quarter" idx="10"/>
          </p:nvPr>
        </p:nvSpPr>
        <p:spPr>
          <a:ln/>
        </p:spPr>
        <p:txBody>
          <a:bodyPr/>
          <a:lstStyle>
            <a:lvl1pPr>
              <a:defRPr/>
            </a:lvl1pPr>
          </a:lstStyle>
          <a:p>
            <a:pPr>
              <a:defRPr/>
            </a:pPr>
            <a:fld id="{E265B495-A1C5-490B-945D-DABEFB3ADB6C}"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56578"/>
            <a:ext cx="8229600" cy="548322"/>
          </a:xfrm>
          <a:prstGeom prst="rect">
            <a:avLst/>
          </a:prstGeom>
        </p:spPr>
        <p:txBody>
          <a:bodyPr/>
          <a:lstStyle>
            <a:lvl1pPr>
              <a:defRPr sz="2600"/>
            </a:lvl1pPr>
          </a:lstStyle>
          <a:p>
            <a:r>
              <a:rPr lang="en-US" dirty="0"/>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lvl1pPr>
              <a:defRPr sz="2400">
                <a:solidFill>
                  <a:srgbClr val="000099"/>
                </a:soli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17"/>
          <p:cNvSpPr>
            <a:spLocks noGrp="1" noChangeArrowheads="1"/>
          </p:cNvSpPr>
          <p:nvPr>
            <p:ph type="sldNum" sz="quarter" idx="10"/>
          </p:nvPr>
        </p:nvSpPr>
        <p:spPr>
          <a:ln/>
        </p:spPr>
        <p:txBody>
          <a:bodyPr/>
          <a:lstStyle>
            <a:lvl1pPr>
              <a:defRPr/>
            </a:lvl1pPr>
          </a:lstStyle>
          <a:p>
            <a:pPr>
              <a:defRPr/>
            </a:pPr>
            <a:fld id="{3A5AF907-7185-42E0-8068-70682D5E8984}"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7"/>
          <p:cNvSpPr>
            <a:spLocks noGrp="1" noChangeArrowheads="1"/>
          </p:cNvSpPr>
          <p:nvPr>
            <p:ph type="sldNum" sz="quarter" idx="10"/>
          </p:nvPr>
        </p:nvSpPr>
        <p:spPr>
          <a:ln/>
        </p:spPr>
        <p:txBody>
          <a:bodyPr/>
          <a:lstStyle>
            <a:lvl1pPr>
              <a:defRPr/>
            </a:lvl1pPr>
          </a:lstStyle>
          <a:p>
            <a:pPr>
              <a:defRPr/>
            </a:pPr>
            <a:fld id="{3423CDB2-B7F5-497A-A11A-1943480802B2}"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7"/>
          <p:cNvSpPr>
            <a:spLocks noGrp="1" noChangeArrowheads="1"/>
          </p:cNvSpPr>
          <p:nvPr>
            <p:ph type="sldNum" sz="quarter" idx="10"/>
          </p:nvPr>
        </p:nvSpPr>
        <p:spPr>
          <a:ln/>
        </p:spPr>
        <p:txBody>
          <a:bodyPr/>
          <a:lstStyle>
            <a:lvl1pPr>
              <a:defRPr/>
            </a:lvl1pPr>
          </a:lstStyle>
          <a:p>
            <a:pPr>
              <a:defRPr/>
            </a:pPr>
            <a:fld id="{BCF7A3AD-4295-4355-B826-6DFE92312DDB}"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7"/>
          <p:cNvSpPr>
            <a:spLocks noGrp="1" noChangeArrowheads="1"/>
          </p:cNvSpPr>
          <p:nvPr>
            <p:ph type="sldNum" sz="quarter" idx="10"/>
          </p:nvPr>
        </p:nvSpPr>
        <p:spPr>
          <a:ln/>
        </p:spPr>
        <p:txBody>
          <a:bodyPr/>
          <a:lstStyle>
            <a:lvl1pPr>
              <a:defRPr/>
            </a:lvl1pPr>
          </a:lstStyle>
          <a:p>
            <a:pPr>
              <a:defRPr/>
            </a:pPr>
            <a:fld id="{1F2B8E7C-8307-4D26-8DEA-D2690E67D15E}"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Rectangle 17"/>
          <p:cNvSpPr>
            <a:spLocks noGrp="1" noChangeArrowheads="1"/>
          </p:cNvSpPr>
          <p:nvPr>
            <p:ph type="sldNum" sz="quarter" idx="10"/>
          </p:nvPr>
        </p:nvSpPr>
        <p:spPr>
          <a:ln/>
        </p:spPr>
        <p:txBody>
          <a:bodyPr/>
          <a:lstStyle>
            <a:lvl1pPr>
              <a:defRPr/>
            </a:lvl1pPr>
          </a:lstStyle>
          <a:p>
            <a:pPr>
              <a:defRPr/>
            </a:pPr>
            <a:fld id="{EF64F9D7-6F78-4C99-BBAB-7F4CEB60ACB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7"/>
          <p:cNvSpPr>
            <a:spLocks noGrp="1" noChangeArrowheads="1"/>
          </p:cNvSpPr>
          <p:nvPr>
            <p:ph type="sldNum" sz="quarter" idx="10"/>
          </p:nvPr>
        </p:nvSpPr>
        <p:spPr>
          <a:ln/>
        </p:spPr>
        <p:txBody>
          <a:bodyPr/>
          <a:lstStyle>
            <a:lvl1pPr>
              <a:defRPr/>
            </a:lvl1pPr>
          </a:lstStyle>
          <a:p>
            <a:pPr>
              <a:defRPr/>
            </a:pPr>
            <a:fld id="{3E1F7373-823E-4CA1-A405-CD177EA3096F}"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7"/>
          <p:cNvSpPr>
            <a:spLocks noGrp="1" noChangeArrowheads="1"/>
          </p:cNvSpPr>
          <p:nvPr>
            <p:ph type="sldNum" sz="quarter" idx="10"/>
          </p:nvPr>
        </p:nvSpPr>
        <p:spPr>
          <a:ln/>
        </p:spPr>
        <p:txBody>
          <a:bodyPr/>
          <a:lstStyle>
            <a:lvl1pPr>
              <a:defRPr/>
            </a:lvl1pPr>
          </a:lstStyle>
          <a:p>
            <a:pPr>
              <a:defRPr/>
            </a:pPr>
            <a:fld id="{CD7DF150-2608-457F-B3F9-C69B9ECEE316}"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7"/>
          <p:cNvSpPr>
            <a:spLocks noGrp="1" noChangeArrowheads="1"/>
          </p:cNvSpPr>
          <p:nvPr>
            <p:ph type="sldNum" sz="quarter" idx="10"/>
          </p:nvPr>
        </p:nvSpPr>
        <p:spPr>
          <a:ln/>
        </p:spPr>
        <p:txBody>
          <a:bodyPr/>
          <a:lstStyle>
            <a:lvl1pPr>
              <a:defRPr/>
            </a:lvl1pPr>
          </a:lstStyle>
          <a:p>
            <a:pPr>
              <a:defRPr/>
            </a:pPr>
            <a:fld id="{6D40C7BD-1919-499B-8BBE-211A45E2E1E3}"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7" name="Line 13"/>
          <p:cNvSpPr>
            <a:spLocks noChangeShapeType="1"/>
          </p:cNvSpPr>
          <p:nvPr userDrawn="1"/>
        </p:nvSpPr>
        <p:spPr bwMode="auto">
          <a:xfrm>
            <a:off x="0" y="6391275"/>
            <a:ext cx="9144000" cy="0"/>
          </a:xfrm>
          <a:prstGeom prst="line">
            <a:avLst/>
          </a:prstGeom>
          <a:noFill/>
          <a:ln w="19050">
            <a:solidFill>
              <a:srgbClr val="DDDDDD"/>
            </a:solidFill>
            <a:round/>
            <a:headEnd/>
            <a:tailEnd/>
          </a:ln>
          <a:effectLst/>
        </p:spPr>
        <p:txBody>
          <a:bodyPr/>
          <a:lstStyle/>
          <a:p>
            <a:pPr>
              <a:defRPr/>
            </a:pPr>
            <a:endParaRPr lang="en-US"/>
          </a:p>
        </p:txBody>
      </p:sp>
      <p:sp>
        <p:nvSpPr>
          <p:cNvPr id="1038" name="Line 14"/>
          <p:cNvSpPr>
            <a:spLocks noChangeShapeType="1"/>
          </p:cNvSpPr>
          <p:nvPr userDrawn="1"/>
        </p:nvSpPr>
        <p:spPr bwMode="auto">
          <a:xfrm>
            <a:off x="0" y="1143000"/>
            <a:ext cx="9144000" cy="0"/>
          </a:xfrm>
          <a:prstGeom prst="line">
            <a:avLst/>
          </a:prstGeom>
          <a:noFill/>
          <a:ln w="19050">
            <a:solidFill>
              <a:srgbClr val="DDDDDD"/>
            </a:solidFill>
            <a:round/>
            <a:headEnd/>
            <a:tailEnd/>
          </a:ln>
          <a:effectLst/>
        </p:spPr>
        <p:txBody>
          <a:bodyPr/>
          <a:lstStyle/>
          <a:p>
            <a:pPr>
              <a:defRPr/>
            </a:pPr>
            <a:endParaRPr lang="en-US"/>
          </a:p>
        </p:txBody>
      </p:sp>
      <p:sp>
        <p:nvSpPr>
          <p:cNvPr id="1041" name="Rectangle 17"/>
          <p:cNvSpPr>
            <a:spLocks noGrp="1" noChangeArrowheads="1"/>
          </p:cNvSpPr>
          <p:nvPr>
            <p:ph type="sldNum" sz="quarter" idx="4"/>
          </p:nvPr>
        </p:nvSpPr>
        <p:spPr bwMode="auto">
          <a:xfrm>
            <a:off x="7010400" y="6496050"/>
            <a:ext cx="21336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rgbClr val="CC3300"/>
                </a:solidFill>
              </a:defRPr>
            </a:lvl1pPr>
          </a:lstStyle>
          <a:p>
            <a:pPr>
              <a:defRPr/>
            </a:pPr>
            <a:fld id="{DBEDBF6F-B081-4C68-8076-6D007452CAF5}"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rtl="0" eaLnBrk="0" fontAlgn="base" hangingPunct="0">
        <a:spcBef>
          <a:spcPct val="0"/>
        </a:spcBef>
        <a:spcAft>
          <a:spcPct val="0"/>
        </a:spcAft>
        <a:defRPr sz="4400">
          <a:solidFill>
            <a:srgbClr val="CC3300"/>
          </a:solidFill>
          <a:latin typeface="+mj-lt"/>
          <a:ea typeface="+mj-ea"/>
          <a:cs typeface="+mj-cs"/>
        </a:defRPr>
      </a:lvl1pPr>
      <a:lvl2pPr algn="ctr" rtl="0" eaLnBrk="0" fontAlgn="base" hangingPunct="0">
        <a:spcBef>
          <a:spcPct val="0"/>
        </a:spcBef>
        <a:spcAft>
          <a:spcPct val="0"/>
        </a:spcAft>
        <a:defRPr sz="4400">
          <a:solidFill>
            <a:srgbClr val="CC3300"/>
          </a:solidFill>
          <a:latin typeface="Arial" charset="0"/>
        </a:defRPr>
      </a:lvl2pPr>
      <a:lvl3pPr algn="ctr" rtl="0" eaLnBrk="0" fontAlgn="base" hangingPunct="0">
        <a:spcBef>
          <a:spcPct val="0"/>
        </a:spcBef>
        <a:spcAft>
          <a:spcPct val="0"/>
        </a:spcAft>
        <a:defRPr sz="4400">
          <a:solidFill>
            <a:srgbClr val="CC3300"/>
          </a:solidFill>
          <a:latin typeface="Arial" charset="0"/>
        </a:defRPr>
      </a:lvl3pPr>
      <a:lvl4pPr algn="ctr" rtl="0" eaLnBrk="0" fontAlgn="base" hangingPunct="0">
        <a:spcBef>
          <a:spcPct val="0"/>
        </a:spcBef>
        <a:spcAft>
          <a:spcPct val="0"/>
        </a:spcAft>
        <a:defRPr sz="4400">
          <a:solidFill>
            <a:srgbClr val="CC3300"/>
          </a:solidFill>
          <a:latin typeface="Arial" charset="0"/>
        </a:defRPr>
      </a:lvl4pPr>
      <a:lvl5pPr algn="ctr" rtl="0" eaLnBrk="0" fontAlgn="base" hangingPunct="0">
        <a:spcBef>
          <a:spcPct val="0"/>
        </a:spcBef>
        <a:spcAft>
          <a:spcPct val="0"/>
        </a:spcAft>
        <a:defRPr sz="4400">
          <a:solidFill>
            <a:srgbClr val="CC3300"/>
          </a:solidFill>
          <a:latin typeface="Arial" charset="0"/>
        </a:defRPr>
      </a:lvl5pPr>
      <a:lvl6pPr marL="457200" algn="ctr" rtl="0" fontAlgn="base">
        <a:spcBef>
          <a:spcPct val="0"/>
        </a:spcBef>
        <a:spcAft>
          <a:spcPct val="0"/>
        </a:spcAft>
        <a:defRPr sz="4400">
          <a:solidFill>
            <a:srgbClr val="CC3300"/>
          </a:solidFill>
          <a:latin typeface="Arial" charset="0"/>
        </a:defRPr>
      </a:lvl6pPr>
      <a:lvl7pPr marL="914400" algn="ctr" rtl="0" fontAlgn="base">
        <a:spcBef>
          <a:spcPct val="0"/>
        </a:spcBef>
        <a:spcAft>
          <a:spcPct val="0"/>
        </a:spcAft>
        <a:defRPr sz="4400">
          <a:solidFill>
            <a:srgbClr val="CC3300"/>
          </a:solidFill>
          <a:latin typeface="Arial" charset="0"/>
        </a:defRPr>
      </a:lvl7pPr>
      <a:lvl8pPr marL="1371600" algn="ctr" rtl="0" fontAlgn="base">
        <a:spcBef>
          <a:spcPct val="0"/>
        </a:spcBef>
        <a:spcAft>
          <a:spcPct val="0"/>
        </a:spcAft>
        <a:defRPr sz="4400">
          <a:solidFill>
            <a:srgbClr val="CC3300"/>
          </a:solidFill>
          <a:latin typeface="Arial" charset="0"/>
        </a:defRPr>
      </a:lvl8pPr>
      <a:lvl9pPr marL="1828800" algn="ctr" rtl="0" fontAlgn="base">
        <a:spcBef>
          <a:spcPct val="0"/>
        </a:spcBef>
        <a:spcAft>
          <a:spcPct val="0"/>
        </a:spcAft>
        <a:defRPr sz="4400">
          <a:solidFill>
            <a:srgbClr val="CC3300"/>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11.wmf"/><Relationship Id="rId5" Type="http://schemas.openxmlformats.org/officeDocument/2006/relationships/oleObject" Target="../embeddings/oleObject9.bin"/><Relationship Id="rId4" Type="http://schemas.openxmlformats.org/officeDocument/2006/relationships/image" Target="../media/image10.w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2.w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3.w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image" Target="../media/image14.w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15.wmf"/></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demonstrations.wolfram.com/ImageCompressionViaTheSingularValueDecomposition/" TargetMode="External"/><Relationship Id="rId1" Type="http://schemas.openxmlformats.org/officeDocument/2006/relationships/slideLayout" Target="../slideLayouts/slideLayout2.xml"/><Relationship Id="rId6" Type="http://schemas.openxmlformats.org/officeDocument/2006/relationships/hyperlink" Target="http://timbaumann.info/svd-image-compression-demo/" TargetMode="Externa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tif"/><Relationship Id="rId2" Type="http://schemas.openxmlformats.org/officeDocument/2006/relationships/image" Target="../media/image19.tif"/><Relationship Id="rId1" Type="http://schemas.openxmlformats.org/officeDocument/2006/relationships/slideLayout" Target="../slideLayouts/slideLayout2.xml"/><Relationship Id="rId4" Type="http://schemas.openxmlformats.org/officeDocument/2006/relationships/image" Target="../media/image21.tif"/></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27.wmf"/><Relationship Id="rId3" Type="http://schemas.openxmlformats.org/officeDocument/2006/relationships/oleObject" Target="../embeddings/oleObject14.bin"/><Relationship Id="rId7" Type="http://schemas.openxmlformats.org/officeDocument/2006/relationships/oleObject" Target="../embeddings/oleObject16.bin"/><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image" Target="../media/image26.wmf"/><Relationship Id="rId5" Type="http://schemas.openxmlformats.org/officeDocument/2006/relationships/oleObject" Target="../embeddings/oleObject15.bin"/><Relationship Id="rId4" Type="http://schemas.openxmlformats.org/officeDocument/2006/relationships/image" Target="../media/image25.w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2.xml"/><Relationship Id="rId1" Type="http://schemas.openxmlformats.org/officeDocument/2006/relationships/vmlDrawing" Target="../drawings/vmlDrawing9.vml"/><Relationship Id="rId4" Type="http://schemas.openxmlformats.org/officeDocument/2006/relationships/image" Target="../media/image28.w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image" Target="../media/image30.wmf"/><Relationship Id="rId5" Type="http://schemas.openxmlformats.org/officeDocument/2006/relationships/oleObject" Target="../embeddings/oleObject19.bin"/><Relationship Id="rId4" Type="http://schemas.openxmlformats.org/officeDocument/2006/relationships/image" Target="../media/image29.w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2.xml"/><Relationship Id="rId1" Type="http://schemas.openxmlformats.org/officeDocument/2006/relationships/vmlDrawing" Target="../drawings/vmlDrawing11.vml"/><Relationship Id="rId6" Type="http://schemas.openxmlformats.org/officeDocument/2006/relationships/image" Target="../media/image32.wmf"/><Relationship Id="rId5" Type="http://schemas.openxmlformats.org/officeDocument/2006/relationships/oleObject" Target="../embeddings/oleObject21.bin"/><Relationship Id="rId4" Type="http://schemas.openxmlformats.org/officeDocument/2006/relationships/image" Target="../media/image31.wmf"/></Relationships>
</file>

<file path=ppt/slides/_rels/slide28.xml.rels><?xml version="1.0" encoding="UTF-8" standalone="yes"?>
<Relationships xmlns="http://schemas.openxmlformats.org/package/2006/relationships"><Relationship Id="rId8" Type="http://schemas.openxmlformats.org/officeDocument/2006/relationships/image" Target="../media/image35.wmf"/><Relationship Id="rId3" Type="http://schemas.openxmlformats.org/officeDocument/2006/relationships/oleObject" Target="../embeddings/oleObject22.bin"/><Relationship Id="rId7" Type="http://schemas.openxmlformats.org/officeDocument/2006/relationships/oleObject" Target="../embeddings/oleObject24.bin"/><Relationship Id="rId2" Type="http://schemas.openxmlformats.org/officeDocument/2006/relationships/slideLayout" Target="../slideLayouts/slideLayout2.xml"/><Relationship Id="rId1" Type="http://schemas.openxmlformats.org/officeDocument/2006/relationships/vmlDrawing" Target="../drawings/vmlDrawing12.vml"/><Relationship Id="rId6" Type="http://schemas.openxmlformats.org/officeDocument/2006/relationships/image" Target="../media/image34.wmf"/><Relationship Id="rId5" Type="http://schemas.openxmlformats.org/officeDocument/2006/relationships/oleObject" Target="../embeddings/oleObject23.bin"/><Relationship Id="rId4" Type="http://schemas.openxmlformats.org/officeDocument/2006/relationships/image" Target="../media/image33.wmf"/></Relationships>
</file>

<file path=ppt/slides/_rels/slide29.xml.rels><?xml version="1.0" encoding="UTF-8" standalone="yes"?>
<Relationships xmlns="http://schemas.openxmlformats.org/package/2006/relationships"><Relationship Id="rId8" Type="http://schemas.openxmlformats.org/officeDocument/2006/relationships/image" Target="../media/image38.wmf"/><Relationship Id="rId3" Type="http://schemas.openxmlformats.org/officeDocument/2006/relationships/oleObject" Target="../embeddings/oleObject25.bin"/><Relationship Id="rId7" Type="http://schemas.openxmlformats.org/officeDocument/2006/relationships/oleObject" Target="../embeddings/oleObject27.bin"/><Relationship Id="rId2" Type="http://schemas.openxmlformats.org/officeDocument/2006/relationships/slideLayout" Target="../slideLayouts/slideLayout2.xml"/><Relationship Id="rId1" Type="http://schemas.openxmlformats.org/officeDocument/2006/relationships/vmlDrawing" Target="../drawings/vmlDrawing13.vml"/><Relationship Id="rId6" Type="http://schemas.openxmlformats.org/officeDocument/2006/relationships/image" Target="../media/image37.wmf"/><Relationship Id="rId5" Type="http://schemas.openxmlformats.org/officeDocument/2006/relationships/oleObject" Target="../embeddings/oleObject26.bin"/><Relationship Id="rId4" Type="http://schemas.openxmlformats.org/officeDocument/2006/relationships/image" Target="../media/image36.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40.wmf"/><Relationship Id="rId3" Type="http://schemas.openxmlformats.org/officeDocument/2006/relationships/oleObject" Target="../embeddings/oleObject28.bin"/><Relationship Id="rId7" Type="http://schemas.openxmlformats.org/officeDocument/2006/relationships/oleObject" Target="../embeddings/oleObject30.bin"/><Relationship Id="rId2" Type="http://schemas.openxmlformats.org/officeDocument/2006/relationships/slideLayout" Target="../slideLayouts/slideLayout2.xml"/><Relationship Id="rId1" Type="http://schemas.openxmlformats.org/officeDocument/2006/relationships/vmlDrawing" Target="../drawings/vmlDrawing14.vml"/><Relationship Id="rId6" Type="http://schemas.openxmlformats.org/officeDocument/2006/relationships/image" Target="../media/image39.wmf"/><Relationship Id="rId5" Type="http://schemas.openxmlformats.org/officeDocument/2006/relationships/oleObject" Target="../embeddings/oleObject29.bin"/><Relationship Id="rId4" Type="http://schemas.openxmlformats.org/officeDocument/2006/relationships/image" Target="../media/image31.wmf"/></Relationships>
</file>

<file path=ppt/slides/_rels/slide31.xml.rels><?xml version="1.0" encoding="UTF-8" standalone="yes"?>
<Relationships xmlns="http://schemas.openxmlformats.org/package/2006/relationships"><Relationship Id="rId8" Type="http://schemas.openxmlformats.org/officeDocument/2006/relationships/image" Target="../media/image43.wmf"/><Relationship Id="rId3" Type="http://schemas.openxmlformats.org/officeDocument/2006/relationships/oleObject" Target="../embeddings/oleObject31.bin"/><Relationship Id="rId7" Type="http://schemas.openxmlformats.org/officeDocument/2006/relationships/oleObject" Target="../embeddings/oleObject33.bin"/><Relationship Id="rId2" Type="http://schemas.openxmlformats.org/officeDocument/2006/relationships/slideLayout" Target="../slideLayouts/slideLayout2.xml"/><Relationship Id="rId1" Type="http://schemas.openxmlformats.org/officeDocument/2006/relationships/vmlDrawing" Target="../drawings/vmlDrawing15.vml"/><Relationship Id="rId6" Type="http://schemas.openxmlformats.org/officeDocument/2006/relationships/image" Target="../media/image42.wmf"/><Relationship Id="rId5" Type="http://schemas.openxmlformats.org/officeDocument/2006/relationships/oleObject" Target="../embeddings/oleObject32.bin"/><Relationship Id="rId4" Type="http://schemas.openxmlformats.org/officeDocument/2006/relationships/image" Target="../media/image41.w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34.bin"/><Relationship Id="rId7" Type="http://schemas.openxmlformats.org/officeDocument/2006/relationships/image" Target="../media/image46.emf"/><Relationship Id="rId2" Type="http://schemas.openxmlformats.org/officeDocument/2006/relationships/slideLayout" Target="../slideLayouts/slideLayout2.xml"/><Relationship Id="rId1" Type="http://schemas.openxmlformats.org/officeDocument/2006/relationships/vmlDrawing" Target="../drawings/vmlDrawing16.vml"/><Relationship Id="rId6" Type="http://schemas.openxmlformats.org/officeDocument/2006/relationships/image" Target="../media/image45.wmf"/><Relationship Id="rId5" Type="http://schemas.openxmlformats.org/officeDocument/2006/relationships/oleObject" Target="../embeddings/oleObject35.bin"/><Relationship Id="rId4" Type="http://schemas.openxmlformats.org/officeDocument/2006/relationships/image" Target="../media/image44.wmf"/></Relationships>
</file>

<file path=ppt/slides/_rels/slide33.xml.rels><?xml version="1.0" encoding="UTF-8" standalone="yes"?>
<Relationships xmlns="http://schemas.openxmlformats.org/package/2006/relationships"><Relationship Id="rId3" Type="http://schemas.openxmlformats.org/officeDocument/2006/relationships/hyperlink" Target="http://users.cecs.anu.edu.au/~sgould/" TargetMode="External"/><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users.cecs.anu.edu.au/~sgould/" TargetMode="External"/><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users.cecs.anu.edu.au/~sgould/papers/part1-MLSS-2011.pdf" TargetMode="External"/><Relationship Id="rId2" Type="http://schemas.openxmlformats.org/officeDocument/2006/relationships/hyperlink" Target="http://bigbird.comp.nus.edu.sg/pmwiki/farm/mlss/" TargetMode="External"/><Relationship Id="rId1" Type="http://schemas.openxmlformats.org/officeDocument/2006/relationships/slideLayout" Target="../slideLayouts/slideLayout2.xml"/><Relationship Id="rId5" Type="http://schemas.openxmlformats.org/officeDocument/2006/relationships/hyperlink" Target="http://users.cecs.anu.edu.au/~sgould/papers/part3-MLSS-2011.pdf" TargetMode="External"/><Relationship Id="rId4" Type="http://schemas.openxmlformats.org/officeDocument/2006/relationships/hyperlink" Target="http://users.cecs.anu.edu.au/~sgould/papers/part2-MLSS-2011.pdf"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7.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36.bin"/><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60.png"/><Relationship Id="rId4" Type="http://schemas.openxmlformats.org/officeDocument/2006/relationships/image" Target="../media/image59.wmf"/></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5.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4.wmf"/><Relationship Id="rId5" Type="http://schemas.openxmlformats.org/officeDocument/2006/relationships/oleObject" Target="../embeddings/oleObject2.bin"/><Relationship Id="rId10" Type="http://schemas.openxmlformats.org/officeDocument/2006/relationships/hyperlink" Target="http://open.163.com/special/opencourse/daishu.html" TargetMode="External"/><Relationship Id="rId4" Type="http://schemas.openxmlformats.org/officeDocument/2006/relationships/image" Target="../media/image3.wmf"/><Relationship Id="rId9" Type="http://schemas.openxmlformats.org/officeDocument/2006/relationships/hyperlink" Target="https://www.youtube.com/watch?v=Nx0lRBaXoz4"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8.wmf"/><Relationship Id="rId3" Type="http://schemas.openxmlformats.org/officeDocument/2006/relationships/oleObject" Target="../embeddings/oleObject4.bin"/><Relationship Id="rId7"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7.wmf"/><Relationship Id="rId5" Type="http://schemas.openxmlformats.org/officeDocument/2006/relationships/oleObject" Target="../embeddings/oleObject5.bin"/><Relationship Id="rId10" Type="http://schemas.openxmlformats.org/officeDocument/2006/relationships/image" Target="../media/image9.wmf"/><Relationship Id="rId4" Type="http://schemas.openxmlformats.org/officeDocument/2006/relationships/image" Target="../media/image6.wmf"/><Relationship Id="rId9" Type="http://schemas.openxmlformats.org/officeDocument/2006/relationships/oleObject" Target="../embeddings/oleObject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Slide Number Placeholder 3"/>
          <p:cNvSpPr>
            <a:spLocks noGrp="1"/>
          </p:cNvSpPr>
          <p:nvPr>
            <p:ph type="sldNum" sz="quarter" idx="10"/>
          </p:nvPr>
        </p:nvSpPr>
        <p:spPr>
          <a:noFill/>
        </p:spPr>
        <p:txBody>
          <a:bodyPr/>
          <a:lstStyle/>
          <a:p>
            <a:fld id="{9533593C-9BCA-4DFF-87D6-31B886C13226}" type="slidenum">
              <a:rPr lang="en-US" smtClean="0"/>
              <a:pPr/>
              <a:t>1</a:t>
            </a:fld>
            <a:endParaRPr lang="en-US" dirty="0"/>
          </a:p>
        </p:txBody>
      </p:sp>
      <p:sp>
        <p:nvSpPr>
          <p:cNvPr id="2051" name="Rectangle 2"/>
          <p:cNvSpPr>
            <a:spLocks noGrp="1" noChangeArrowheads="1"/>
          </p:cNvSpPr>
          <p:nvPr>
            <p:ph type="ctrTitle"/>
          </p:nvPr>
        </p:nvSpPr>
        <p:spPr bwMode="auto">
          <a:xfrm>
            <a:off x="0" y="1371600"/>
            <a:ext cx="9144000" cy="1207213"/>
          </a:xfrm>
          <a:solidFill>
            <a:srgbClr val="FFFFFF"/>
          </a:solidFill>
          <a:ln>
            <a:miter lim="800000"/>
            <a:headEnd/>
            <a:tailEnd/>
          </a:ln>
        </p:spPr>
        <p:txBody>
          <a:bodyPr vert="horz" wrap="square" lIns="91440" tIns="45720" rIns="91440" bIns="45720" numCol="1" anchor="t" anchorCtr="0" compatLnSpc="1">
            <a:prstTxWarp prst="textNoShape">
              <a:avLst/>
            </a:prstTxWarp>
          </a:bodyPr>
          <a:lstStyle/>
          <a:p>
            <a:pPr eaLnBrk="1" hangingPunct="1">
              <a:lnSpc>
                <a:spcPct val="70000"/>
              </a:lnSpc>
            </a:pPr>
            <a:r>
              <a:rPr lang="en-US" sz="2400" dirty="0"/>
              <a:t>081100M01002H</a:t>
            </a:r>
            <a:br>
              <a:rPr lang="en-US" sz="2400" dirty="0"/>
            </a:br>
            <a:r>
              <a:rPr lang="en-US" sz="2400" dirty="0"/>
              <a:t/>
            </a:r>
            <a:br>
              <a:rPr lang="en-US" sz="2400" dirty="0"/>
            </a:br>
            <a:r>
              <a:rPr lang="en-US" sz="2400" dirty="0"/>
              <a:t/>
            </a:r>
            <a:br>
              <a:rPr lang="en-US" sz="2400" dirty="0"/>
            </a:br>
            <a:r>
              <a:rPr lang="zh-CN" altLang="en-US" sz="2400" dirty="0"/>
              <a:t>图像处理与分析</a:t>
            </a:r>
            <a:r>
              <a:rPr lang="en-US" altLang="zh-CN" sz="2400" dirty="0"/>
              <a:t/>
            </a:r>
            <a:br>
              <a:rPr lang="en-US" altLang="zh-CN" sz="2400" dirty="0"/>
            </a:br>
            <a:r>
              <a:rPr lang="en-US" altLang="zh-CN" sz="2400" dirty="0"/>
              <a:t/>
            </a:r>
            <a:br>
              <a:rPr lang="en-US" altLang="zh-CN" sz="2400" dirty="0"/>
            </a:br>
            <a:r>
              <a:rPr lang="en-US" altLang="zh-CN" sz="2400" dirty="0"/>
              <a:t/>
            </a:r>
            <a:br>
              <a:rPr lang="en-US" altLang="zh-CN" sz="2400" dirty="0"/>
            </a:br>
            <a:r>
              <a:rPr lang="zh-CN" altLang="en-US" sz="2400" b="1" dirty="0" smtClean="0"/>
              <a:t>第七讲</a:t>
            </a:r>
            <a:r>
              <a:rPr lang="en-US" sz="2400" b="1" dirty="0"/>
              <a:t>: </a:t>
            </a:r>
            <a:r>
              <a:rPr lang="zh-CN" altLang="en-US" sz="2400" b="1" dirty="0" smtClean="0"/>
              <a:t>图像变换 </a:t>
            </a:r>
            <a:r>
              <a:rPr lang="en-US" altLang="zh-CN" sz="2400" b="1" dirty="0" smtClean="0"/>
              <a:t>(V); </a:t>
            </a:r>
            <a:r>
              <a:rPr lang="zh-CN" altLang="en-US" sz="2400" b="1" dirty="0" smtClean="0"/>
              <a:t>图像的统计描述</a:t>
            </a:r>
            <a:r>
              <a:rPr lang="en-US" altLang="zh-CN" sz="2400" dirty="0"/>
              <a:t/>
            </a:r>
            <a:br>
              <a:rPr lang="en-US" altLang="zh-CN" sz="2400" dirty="0"/>
            </a:br>
            <a:r>
              <a:rPr lang="en-US" altLang="zh-CN" sz="2400" dirty="0" smtClean="0"/>
              <a:t/>
            </a:r>
            <a:br>
              <a:rPr lang="en-US" altLang="zh-CN" sz="2400" dirty="0" smtClean="0"/>
            </a:br>
            <a:r>
              <a:rPr lang="en-US" sz="2400" dirty="0"/>
              <a:t/>
            </a:r>
            <a:br>
              <a:rPr lang="en-US" sz="2400" dirty="0"/>
            </a:br>
            <a:r>
              <a:rPr lang="zh-CN" altLang="en-US" sz="2400" dirty="0" smtClean="0"/>
              <a:t>图像的奇异值分解</a:t>
            </a:r>
            <a:r>
              <a:rPr lang="en-US" altLang="zh-CN" sz="2400" dirty="0" smtClean="0"/>
              <a:t/>
            </a:r>
            <a:br>
              <a:rPr lang="en-US" altLang="zh-CN" sz="2400" dirty="0" smtClean="0"/>
            </a:br>
            <a:r>
              <a:rPr lang="en-US" altLang="zh-CN" sz="2400" dirty="0" smtClean="0"/>
              <a:t/>
            </a:r>
            <a:br>
              <a:rPr lang="en-US" altLang="zh-CN" sz="2400" dirty="0" smtClean="0"/>
            </a:br>
            <a:r>
              <a:rPr lang="zh-CN" altLang="en-US" sz="2400" dirty="0" smtClean="0"/>
              <a:t>图像的统计描述；随机变量和随机场</a:t>
            </a:r>
            <a:endParaRPr lang="en-US" sz="2400" dirty="0"/>
          </a:p>
        </p:txBody>
      </p:sp>
      <p:sp>
        <p:nvSpPr>
          <p:cNvPr id="2053" name="Rectangle 11"/>
          <p:cNvSpPr>
            <a:spLocks noChangeArrowheads="1"/>
          </p:cNvSpPr>
          <p:nvPr/>
        </p:nvSpPr>
        <p:spPr bwMode="auto">
          <a:xfrm>
            <a:off x="0" y="914400"/>
            <a:ext cx="9144000" cy="381000"/>
          </a:xfrm>
          <a:prstGeom prst="rect">
            <a:avLst/>
          </a:prstGeom>
          <a:solidFill>
            <a:schemeClr val="bg1"/>
          </a:solidFill>
          <a:ln w="9525">
            <a:noFill/>
            <a:miter lim="800000"/>
            <a:headEnd/>
            <a:tailEnd/>
          </a:ln>
        </p:spPr>
        <p:txBody>
          <a:bodyPr wrap="none" anchor="ctr"/>
          <a:lstStyle/>
          <a:p>
            <a:endParaRPr lang="en-US" dirty="0"/>
          </a:p>
        </p:txBody>
      </p:sp>
      <p:sp>
        <p:nvSpPr>
          <p:cNvPr id="2054" name="Text Box 9"/>
          <p:cNvSpPr txBox="1">
            <a:spLocks noChangeArrowheads="1"/>
          </p:cNvSpPr>
          <p:nvPr/>
        </p:nvSpPr>
        <p:spPr bwMode="auto">
          <a:xfrm>
            <a:off x="6069219" y="6468017"/>
            <a:ext cx="2943225" cy="153888"/>
          </a:xfrm>
          <a:prstGeom prst="rect">
            <a:avLst/>
          </a:prstGeom>
          <a:noFill/>
          <a:ln w="9525">
            <a:noFill/>
            <a:miter lim="800000"/>
            <a:headEnd/>
            <a:tailEnd/>
          </a:ln>
        </p:spPr>
        <p:txBody>
          <a:bodyPr wrap="square" lIns="0" tIns="0" rIns="0" bIns="0">
            <a:spAutoFit/>
          </a:bodyPr>
          <a:lstStyle/>
          <a:p>
            <a:pPr algn="ctr">
              <a:spcBef>
                <a:spcPct val="50000"/>
              </a:spcBef>
            </a:pPr>
            <a:r>
              <a:rPr lang="en-US" sz="1000" b="1" dirty="0">
                <a:solidFill>
                  <a:srgbClr val="CC3300"/>
                </a:solidFill>
                <a:latin typeface="Tahoma" charset="0"/>
              </a:rPr>
              <a:t>Lecture </a:t>
            </a:r>
            <a:r>
              <a:rPr lang="en-US" altLang="zh-CN" sz="1000" b="1" dirty="0">
                <a:solidFill>
                  <a:srgbClr val="CC3300"/>
                </a:solidFill>
                <a:latin typeface="Tahoma" charset="0"/>
              </a:rPr>
              <a:t>7</a:t>
            </a:r>
            <a:r>
              <a:rPr lang="en-US" sz="1000" b="1" dirty="0" smtClean="0">
                <a:solidFill>
                  <a:srgbClr val="CC3300"/>
                </a:solidFill>
                <a:latin typeface="Tahoma" charset="0"/>
              </a:rPr>
              <a:t>        October </a:t>
            </a:r>
            <a:r>
              <a:rPr lang="en-US" altLang="zh-CN" sz="1000" b="1" dirty="0" smtClean="0">
                <a:solidFill>
                  <a:srgbClr val="CC3300"/>
                </a:solidFill>
                <a:latin typeface="Tahoma" charset="0"/>
              </a:rPr>
              <a:t>24</a:t>
            </a:r>
            <a:r>
              <a:rPr lang="en-US" sz="1000" b="1" dirty="0" smtClean="0">
                <a:solidFill>
                  <a:srgbClr val="CC3300"/>
                </a:solidFill>
                <a:latin typeface="Tahoma" charset="0"/>
              </a:rPr>
              <a:t>, </a:t>
            </a:r>
            <a:r>
              <a:rPr lang="en-US" sz="1000" b="1" dirty="0">
                <a:solidFill>
                  <a:srgbClr val="CC3300"/>
                </a:solidFill>
                <a:latin typeface="Tahoma" charset="0"/>
              </a:rPr>
              <a:t>2019</a:t>
            </a:r>
          </a:p>
        </p:txBody>
      </p:sp>
      <p:pic>
        <p:nvPicPr>
          <p:cNvPr id="7" name="Picture 4" descr="http://www.ia.cas.cn/images/logo_ia_201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969" y="6428943"/>
            <a:ext cx="2257475" cy="34730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Image result for university of chinese academy of science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80938" y="6470983"/>
            <a:ext cx="1439421" cy="30184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奇异值分解 </a:t>
            </a:r>
            <a:r>
              <a:rPr lang="en-US" altLang="zh-CN" b="1" dirty="0" smtClean="0"/>
              <a:t>(III)</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10</a:t>
            </a:fld>
            <a:endParaRPr lang="en-US"/>
          </a:p>
        </p:txBody>
      </p:sp>
      <p:graphicFrame>
        <p:nvGraphicFramePr>
          <p:cNvPr id="7" name="对象 6"/>
          <p:cNvGraphicFramePr>
            <a:graphicFrameLocks noChangeAspect="1"/>
          </p:cNvGraphicFramePr>
          <p:nvPr>
            <p:extLst>
              <p:ext uri="{D42A27DB-BD31-4B8C-83A1-F6EECF244321}">
                <p14:modId xmlns:p14="http://schemas.microsoft.com/office/powerpoint/2010/main" val="2677983327"/>
              </p:ext>
            </p:extLst>
          </p:nvPr>
        </p:nvGraphicFramePr>
        <p:xfrm>
          <a:off x="4935538" y="5166620"/>
          <a:ext cx="3751262" cy="1028700"/>
        </p:xfrm>
        <a:graphic>
          <a:graphicData uri="http://schemas.openxmlformats.org/presentationml/2006/ole">
            <mc:AlternateContent xmlns:mc="http://schemas.openxmlformats.org/markup-compatibility/2006">
              <mc:Choice xmlns:v="urn:schemas-microsoft-com:vml" Requires="v">
                <p:oleObj spid="_x0000_s126060" name="Equation" r:id="rId3" imgW="1574640" imgH="431640" progId="Equation.DSMT4">
                  <p:embed/>
                </p:oleObj>
              </mc:Choice>
              <mc:Fallback>
                <p:oleObj name="Equation" r:id="rId3" imgW="1574640" imgH="431640" progId="Equation.DSMT4">
                  <p:embed/>
                  <p:pic>
                    <p:nvPicPr>
                      <p:cNvPr id="0" name=""/>
                      <p:cNvPicPr/>
                      <p:nvPr/>
                    </p:nvPicPr>
                    <p:blipFill>
                      <a:blip r:embed="rId4"/>
                      <a:stretch>
                        <a:fillRect/>
                      </a:stretch>
                    </p:blipFill>
                    <p:spPr>
                      <a:xfrm>
                        <a:off x="4935538" y="5166620"/>
                        <a:ext cx="3751262" cy="1028700"/>
                      </a:xfrm>
                      <a:prstGeom prst="rect">
                        <a:avLst/>
                      </a:prstGeom>
                      <a:ln>
                        <a:solidFill>
                          <a:schemeClr val="tx1"/>
                        </a:solidFill>
                      </a:ln>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594507172"/>
              </p:ext>
            </p:extLst>
          </p:nvPr>
        </p:nvGraphicFramePr>
        <p:xfrm>
          <a:off x="169523" y="1388651"/>
          <a:ext cx="5914819" cy="3675227"/>
        </p:xfrm>
        <a:graphic>
          <a:graphicData uri="http://schemas.openxmlformats.org/presentationml/2006/ole">
            <mc:AlternateContent xmlns:mc="http://schemas.openxmlformats.org/markup-compatibility/2006">
              <mc:Choice xmlns:v="urn:schemas-microsoft-com:vml" Requires="v">
                <p:oleObj spid="_x0000_s126061" name="Equation" r:id="rId5" imgW="2616120" imgH="1625400" progId="Equation.DSMT4">
                  <p:embed/>
                </p:oleObj>
              </mc:Choice>
              <mc:Fallback>
                <p:oleObj name="Equation" r:id="rId5" imgW="2616120" imgH="1625400" progId="Equation.DSMT4">
                  <p:embed/>
                  <p:pic>
                    <p:nvPicPr>
                      <p:cNvPr id="0" name=""/>
                      <p:cNvPicPr/>
                      <p:nvPr/>
                    </p:nvPicPr>
                    <p:blipFill>
                      <a:blip r:embed="rId6"/>
                      <a:stretch>
                        <a:fillRect/>
                      </a:stretch>
                    </p:blipFill>
                    <p:spPr>
                      <a:xfrm>
                        <a:off x="169523" y="1388651"/>
                        <a:ext cx="5914819" cy="3675227"/>
                      </a:xfrm>
                      <a:prstGeom prst="rect">
                        <a:avLst/>
                      </a:prstGeom>
                    </p:spPr>
                  </p:pic>
                </p:oleObj>
              </mc:Fallback>
            </mc:AlternateContent>
          </a:graphicData>
        </a:graphic>
      </p:graphicFrame>
    </p:spTree>
    <p:extLst>
      <p:ext uri="{BB962C8B-B14F-4D97-AF65-F5344CB8AC3E}">
        <p14:creationId xmlns:p14="http://schemas.microsoft.com/office/powerpoint/2010/main" val="24755116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图像的</a:t>
            </a:r>
            <a:r>
              <a:rPr lang="en-US" altLang="zh-CN" b="1" dirty="0" smtClean="0"/>
              <a:t>SVD</a:t>
            </a:r>
            <a:r>
              <a:rPr lang="zh-CN" altLang="en-US" b="1" dirty="0" smtClean="0"/>
              <a:t>逼近 </a:t>
            </a:r>
            <a:r>
              <a:rPr lang="en-US" altLang="zh-CN" b="1" dirty="0" smtClean="0"/>
              <a:t>(I)</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11</a:t>
            </a:fld>
            <a:endParaRPr lang="en-US"/>
          </a:p>
        </p:txBody>
      </p:sp>
      <p:graphicFrame>
        <p:nvGraphicFramePr>
          <p:cNvPr id="5" name="内容占位符 4"/>
          <p:cNvGraphicFramePr>
            <a:graphicFrameLocks noGrp="1" noChangeAspect="1"/>
          </p:cNvGraphicFramePr>
          <p:nvPr>
            <p:ph idx="1"/>
            <p:extLst>
              <p:ext uri="{D42A27DB-BD31-4B8C-83A1-F6EECF244321}">
                <p14:modId xmlns:p14="http://schemas.microsoft.com/office/powerpoint/2010/main" val="2455375725"/>
              </p:ext>
            </p:extLst>
          </p:nvPr>
        </p:nvGraphicFramePr>
        <p:xfrm>
          <a:off x="2322512" y="1250879"/>
          <a:ext cx="4498975" cy="4525963"/>
        </p:xfrm>
        <a:graphic>
          <a:graphicData uri="http://schemas.openxmlformats.org/presentationml/2006/ole">
            <mc:AlternateContent xmlns:mc="http://schemas.openxmlformats.org/markup-compatibility/2006">
              <mc:Choice xmlns:v="urn:schemas-microsoft-com:vml" Requires="v">
                <p:oleObj spid="_x0000_s127034" name="Equation" r:id="rId3" imgW="2070000" imgH="2082600" progId="Equation.DSMT4">
                  <p:embed/>
                </p:oleObj>
              </mc:Choice>
              <mc:Fallback>
                <p:oleObj name="Equation" r:id="rId3" imgW="2070000" imgH="2082600" progId="Equation.DSMT4">
                  <p:embed/>
                  <p:pic>
                    <p:nvPicPr>
                      <p:cNvPr id="0" name=""/>
                      <p:cNvPicPr/>
                      <p:nvPr/>
                    </p:nvPicPr>
                    <p:blipFill>
                      <a:blip r:embed="rId4"/>
                      <a:stretch>
                        <a:fillRect/>
                      </a:stretch>
                    </p:blipFill>
                    <p:spPr>
                      <a:xfrm>
                        <a:off x="2322512" y="1250879"/>
                        <a:ext cx="4498975" cy="4525963"/>
                      </a:xfrm>
                      <a:prstGeom prst="rect">
                        <a:avLst/>
                      </a:prstGeom>
                    </p:spPr>
                  </p:pic>
                </p:oleObj>
              </mc:Fallback>
            </mc:AlternateContent>
          </a:graphicData>
        </a:graphic>
      </p:graphicFrame>
      <p:sp>
        <p:nvSpPr>
          <p:cNvPr id="3" name="文本框 2"/>
          <p:cNvSpPr txBox="1"/>
          <p:nvPr/>
        </p:nvSpPr>
        <p:spPr>
          <a:xfrm>
            <a:off x="3914454" y="4993240"/>
            <a:ext cx="4448710" cy="400110"/>
          </a:xfrm>
          <a:prstGeom prst="rect">
            <a:avLst/>
          </a:prstGeom>
          <a:noFill/>
        </p:spPr>
        <p:txBody>
          <a:bodyPr wrap="square" rtlCol="0">
            <a:spAutoFit/>
          </a:bodyPr>
          <a:lstStyle/>
          <a:p>
            <a:r>
              <a:rPr lang="zh-CN" altLang="en-US" dirty="0" smtClean="0"/>
              <a:t>矩阵</a:t>
            </a:r>
            <a:r>
              <a:rPr lang="en-US" altLang="zh-CN" i="1" dirty="0" smtClean="0"/>
              <a:t>A</a:t>
            </a:r>
            <a:r>
              <a:rPr lang="zh-CN" altLang="en-US" dirty="0" smtClean="0"/>
              <a:t>表示为秩为</a:t>
            </a:r>
            <a:r>
              <a:rPr lang="en-US" altLang="zh-CN" dirty="0" smtClean="0"/>
              <a:t>1</a:t>
            </a:r>
            <a:r>
              <a:rPr lang="zh-CN" altLang="en-US" dirty="0" smtClean="0"/>
              <a:t>的矩阵的加权和</a:t>
            </a:r>
            <a:endParaRPr lang="zh-CN" altLang="en-US" i="1" dirty="0"/>
          </a:p>
        </p:txBody>
      </p:sp>
    </p:spTree>
    <p:extLst>
      <p:ext uri="{BB962C8B-B14F-4D97-AF65-F5344CB8AC3E}">
        <p14:creationId xmlns:p14="http://schemas.microsoft.com/office/powerpoint/2010/main" val="38065904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矩阵的各种范数</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12</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295893284"/>
              </p:ext>
            </p:extLst>
          </p:nvPr>
        </p:nvGraphicFramePr>
        <p:xfrm>
          <a:off x="1165225" y="1327150"/>
          <a:ext cx="6911975" cy="4079875"/>
        </p:xfrm>
        <a:graphic>
          <a:graphicData uri="http://schemas.openxmlformats.org/presentationml/2006/ole">
            <mc:AlternateContent xmlns:mc="http://schemas.openxmlformats.org/markup-compatibility/2006">
              <mc:Choice xmlns:v="urn:schemas-microsoft-com:vml" Requires="v">
                <p:oleObj spid="_x0000_s129074" name="Equation" r:id="rId3" imgW="3657600" imgH="2158920" progId="Equation.DSMT4">
                  <p:embed/>
                </p:oleObj>
              </mc:Choice>
              <mc:Fallback>
                <p:oleObj name="Equation" r:id="rId3" imgW="3657600" imgH="2158920" progId="Equation.DSMT4">
                  <p:embed/>
                  <p:pic>
                    <p:nvPicPr>
                      <p:cNvPr id="0" name=""/>
                      <p:cNvPicPr/>
                      <p:nvPr/>
                    </p:nvPicPr>
                    <p:blipFill>
                      <a:blip r:embed="rId4"/>
                      <a:stretch>
                        <a:fillRect/>
                      </a:stretch>
                    </p:blipFill>
                    <p:spPr>
                      <a:xfrm>
                        <a:off x="1165225" y="1327150"/>
                        <a:ext cx="6911975" cy="4079875"/>
                      </a:xfrm>
                      <a:prstGeom prst="rect">
                        <a:avLst/>
                      </a:prstGeom>
                    </p:spPr>
                  </p:pic>
                </p:oleObj>
              </mc:Fallback>
            </mc:AlternateContent>
          </a:graphicData>
        </a:graphic>
      </p:graphicFrame>
    </p:spTree>
    <p:extLst>
      <p:ext uri="{BB962C8B-B14F-4D97-AF65-F5344CB8AC3E}">
        <p14:creationId xmlns:p14="http://schemas.microsoft.com/office/powerpoint/2010/main" val="30076294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矩阵的各种范数计算示例</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13</a:t>
            </a:fld>
            <a:endParaRPr lang="en-US"/>
          </a:p>
        </p:txBody>
      </p:sp>
      <p:graphicFrame>
        <p:nvGraphicFramePr>
          <p:cNvPr id="6" name="对象 5"/>
          <p:cNvGraphicFramePr>
            <a:graphicFrameLocks noChangeAspect="1"/>
          </p:cNvGraphicFramePr>
          <p:nvPr>
            <p:extLst>
              <p:ext uri="{D42A27DB-BD31-4B8C-83A1-F6EECF244321}">
                <p14:modId xmlns:p14="http://schemas.microsoft.com/office/powerpoint/2010/main" val="1707092017"/>
              </p:ext>
            </p:extLst>
          </p:nvPr>
        </p:nvGraphicFramePr>
        <p:xfrm>
          <a:off x="2129819" y="1362074"/>
          <a:ext cx="4753866" cy="4452401"/>
        </p:xfrm>
        <a:graphic>
          <a:graphicData uri="http://schemas.openxmlformats.org/presentationml/2006/ole">
            <mc:AlternateContent xmlns:mc="http://schemas.openxmlformats.org/markup-compatibility/2006">
              <mc:Choice xmlns:v="urn:schemas-microsoft-com:vml" Requires="v">
                <p:oleObj spid="_x0000_s130098" name="Equation" r:id="rId3" imgW="2603160" imgH="2438280" progId="Equation.DSMT4">
                  <p:embed/>
                </p:oleObj>
              </mc:Choice>
              <mc:Fallback>
                <p:oleObj name="Equation" r:id="rId3" imgW="2603160" imgH="2438280" progId="Equation.DSMT4">
                  <p:embed/>
                  <p:pic>
                    <p:nvPicPr>
                      <p:cNvPr id="0" name=""/>
                      <p:cNvPicPr/>
                      <p:nvPr/>
                    </p:nvPicPr>
                    <p:blipFill>
                      <a:blip r:embed="rId4"/>
                      <a:stretch>
                        <a:fillRect/>
                      </a:stretch>
                    </p:blipFill>
                    <p:spPr>
                      <a:xfrm>
                        <a:off x="2129819" y="1362074"/>
                        <a:ext cx="4753866" cy="4452401"/>
                      </a:xfrm>
                      <a:prstGeom prst="rect">
                        <a:avLst/>
                      </a:prstGeom>
                    </p:spPr>
                  </p:pic>
                </p:oleObj>
              </mc:Fallback>
            </mc:AlternateContent>
          </a:graphicData>
        </a:graphic>
      </p:graphicFrame>
    </p:spTree>
    <p:extLst>
      <p:ext uri="{BB962C8B-B14F-4D97-AF65-F5344CB8AC3E}">
        <p14:creationId xmlns:p14="http://schemas.microsoft.com/office/powerpoint/2010/main" val="7413915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图像的奇异值分解的应用 </a:t>
            </a:r>
            <a:r>
              <a:rPr lang="en-US" altLang="zh-CN" b="1" dirty="0" smtClean="0"/>
              <a:t>(I)</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14</a:t>
            </a:fld>
            <a:endParaRPr lang="en-US"/>
          </a:p>
        </p:txBody>
      </p:sp>
      <p:graphicFrame>
        <p:nvGraphicFramePr>
          <p:cNvPr id="6" name="内容占位符 4"/>
          <p:cNvGraphicFramePr>
            <a:graphicFrameLocks noGrp="1" noChangeAspect="1"/>
          </p:cNvGraphicFramePr>
          <p:nvPr>
            <p:ph idx="1"/>
            <p:extLst>
              <p:ext uri="{D42A27DB-BD31-4B8C-83A1-F6EECF244321}">
                <p14:modId xmlns:p14="http://schemas.microsoft.com/office/powerpoint/2010/main" val="1515931968"/>
              </p:ext>
            </p:extLst>
          </p:nvPr>
        </p:nvGraphicFramePr>
        <p:xfrm>
          <a:off x="1270766" y="1794767"/>
          <a:ext cx="6245807" cy="2921071"/>
        </p:xfrm>
        <a:graphic>
          <a:graphicData uri="http://schemas.openxmlformats.org/presentationml/2006/ole">
            <mc:AlternateContent xmlns:mc="http://schemas.openxmlformats.org/markup-compatibility/2006">
              <mc:Choice xmlns:v="urn:schemas-microsoft-com:vml" Requires="v">
                <p:oleObj spid="_x0000_s92254" name="Equation" r:id="rId3" imgW="2361960" imgH="1104840" progId="Equation.DSMT4">
                  <p:embed/>
                </p:oleObj>
              </mc:Choice>
              <mc:Fallback>
                <p:oleObj name="Equation" r:id="rId3" imgW="2361960" imgH="1104840" progId="Equation.DSMT4">
                  <p:embed/>
                  <p:pic>
                    <p:nvPicPr>
                      <p:cNvPr id="0" name=""/>
                      <p:cNvPicPr/>
                      <p:nvPr/>
                    </p:nvPicPr>
                    <p:blipFill>
                      <a:blip r:embed="rId4"/>
                      <a:stretch>
                        <a:fillRect/>
                      </a:stretch>
                    </p:blipFill>
                    <p:spPr>
                      <a:xfrm>
                        <a:off x="1270766" y="1794767"/>
                        <a:ext cx="6245807" cy="2921071"/>
                      </a:xfrm>
                      <a:prstGeom prst="rect">
                        <a:avLst/>
                      </a:prstGeom>
                    </p:spPr>
                  </p:pic>
                </p:oleObj>
              </mc:Fallback>
            </mc:AlternateContent>
          </a:graphicData>
        </a:graphic>
      </p:graphicFrame>
    </p:spTree>
    <p:extLst>
      <p:ext uri="{BB962C8B-B14F-4D97-AF65-F5344CB8AC3E}">
        <p14:creationId xmlns:p14="http://schemas.microsoft.com/office/powerpoint/2010/main" val="3442126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图像的奇异值分解的应用 </a:t>
            </a:r>
            <a:r>
              <a:rPr lang="en-US" altLang="zh-CN" b="1" dirty="0" smtClean="0"/>
              <a:t>(II): </a:t>
            </a:r>
            <a:r>
              <a:rPr lang="zh-CN" altLang="en-US" b="1" dirty="0" smtClean="0"/>
              <a:t>图像压缩和去噪声</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15</a:t>
            </a:fld>
            <a:endParaRPr lang="en-US"/>
          </a:p>
        </p:txBody>
      </p:sp>
      <p:sp>
        <p:nvSpPr>
          <p:cNvPr id="7" name="矩形 6"/>
          <p:cNvSpPr/>
          <p:nvPr/>
        </p:nvSpPr>
        <p:spPr>
          <a:xfrm>
            <a:off x="88196" y="5719412"/>
            <a:ext cx="8039528" cy="307777"/>
          </a:xfrm>
          <a:prstGeom prst="rect">
            <a:avLst/>
          </a:prstGeom>
        </p:spPr>
        <p:txBody>
          <a:bodyPr wrap="square">
            <a:spAutoFit/>
          </a:bodyPr>
          <a:lstStyle/>
          <a:p>
            <a:r>
              <a:rPr lang="en-US" altLang="zh-CN" sz="1400" dirty="0">
                <a:hlinkClick r:id="rId2"/>
              </a:rPr>
              <a:t>https://demonstrations.wolfram.com/ImageCompressionViaTheSingularValueDecomposition</a:t>
            </a:r>
            <a:r>
              <a:rPr lang="en-US" altLang="zh-CN" sz="1400" dirty="0" smtClean="0">
                <a:hlinkClick r:id="rId2"/>
              </a:rPr>
              <a:t>/</a:t>
            </a:r>
            <a:endParaRPr lang="en-US" altLang="zh-CN" sz="1400" dirty="0" smtClean="0"/>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196" y="1217515"/>
            <a:ext cx="2905306" cy="3272292"/>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9347" y="1217515"/>
            <a:ext cx="2905306" cy="3272292"/>
          </a:xfrm>
          <a:prstGeom prst="rect">
            <a:avLst/>
          </a:prstGeom>
        </p:spPr>
      </p:pic>
      <p:pic>
        <p:nvPicPr>
          <p:cNvPr id="10" name="图片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50498" y="1217515"/>
            <a:ext cx="2889712" cy="3254728"/>
          </a:xfrm>
          <a:prstGeom prst="rect">
            <a:avLst/>
          </a:prstGeom>
        </p:spPr>
      </p:pic>
      <p:sp>
        <p:nvSpPr>
          <p:cNvPr id="11" name="矩形 10"/>
          <p:cNvSpPr/>
          <p:nvPr/>
        </p:nvSpPr>
        <p:spPr>
          <a:xfrm>
            <a:off x="88196" y="6027189"/>
            <a:ext cx="8039528" cy="307777"/>
          </a:xfrm>
          <a:prstGeom prst="rect">
            <a:avLst/>
          </a:prstGeom>
        </p:spPr>
        <p:txBody>
          <a:bodyPr wrap="square">
            <a:spAutoFit/>
          </a:bodyPr>
          <a:lstStyle/>
          <a:p>
            <a:r>
              <a:rPr lang="en-US" altLang="zh-CN" sz="1400" dirty="0" smtClean="0">
                <a:hlinkClick r:id="rId6"/>
              </a:rPr>
              <a:t>http</a:t>
            </a:r>
            <a:r>
              <a:rPr lang="en-US" altLang="zh-CN" sz="1400" dirty="0">
                <a:hlinkClick r:id="rId6"/>
              </a:rPr>
              <a:t>://timbaumann.info/svd-image-compression-demo/</a:t>
            </a:r>
            <a:endParaRPr lang="zh-CN" altLang="en-US" sz="1400" dirty="0"/>
          </a:p>
        </p:txBody>
      </p:sp>
    </p:spTree>
    <p:extLst>
      <p:ext uri="{BB962C8B-B14F-4D97-AF65-F5344CB8AC3E}">
        <p14:creationId xmlns:p14="http://schemas.microsoft.com/office/powerpoint/2010/main" val="29692725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lide Number Placeholder 3"/>
          <p:cNvSpPr>
            <a:spLocks noGrp="1"/>
          </p:cNvSpPr>
          <p:nvPr>
            <p:ph type="sldNum" sz="quarter" idx="10"/>
          </p:nvPr>
        </p:nvSpPr>
        <p:spPr>
          <a:noFill/>
        </p:spPr>
        <p:txBody>
          <a:bodyPr/>
          <a:lstStyle/>
          <a:p>
            <a:fld id="{9608B97C-D8CF-4567-8C21-60B4BAEF22BF}" type="slidenum">
              <a:rPr lang="en-US" smtClean="0"/>
              <a:pPr/>
              <a:t>16</a:t>
            </a:fld>
            <a:endParaRPr lang="en-US" dirty="0"/>
          </a:p>
        </p:txBody>
      </p:sp>
      <p:sp>
        <p:nvSpPr>
          <p:cNvPr id="3076" name="Rectangle 3"/>
          <p:cNvSpPr>
            <a:spLocks noGrp="1" noChangeArrowheads="1"/>
          </p:cNvSpPr>
          <p:nvPr>
            <p:ph type="body" idx="1"/>
          </p:nvPr>
        </p:nvSpPr>
        <p:spPr bwMode="auto">
          <a:xfrm>
            <a:off x="2260050" y="1222624"/>
            <a:ext cx="4983231" cy="3111617"/>
          </a:xfrm>
          <a:solidFill>
            <a:srgbClr val="FFFFFF"/>
          </a:solidFill>
          <a:ln>
            <a:miter lim="800000"/>
            <a:headEnd/>
            <a:tailEnd/>
          </a:ln>
        </p:spPr>
        <p:txBody>
          <a:bodyPr vert="horz" wrap="square" lIns="91440" tIns="45720" rIns="91440" bIns="45720" numCol="1" anchor="t" anchorCtr="0" compatLnSpc="1">
            <a:prstTxWarp prst="textNoShape">
              <a:avLst/>
            </a:prstTxWarp>
          </a:bodyPr>
          <a:lstStyle/>
          <a:p>
            <a:pPr algn="just" eaLnBrk="1" hangingPunct="1">
              <a:lnSpc>
                <a:spcPct val="200000"/>
              </a:lnSpc>
            </a:pPr>
            <a:r>
              <a:rPr lang="zh-CN" altLang="en-US" dirty="0" smtClean="0">
                <a:solidFill>
                  <a:schemeClr val="bg1">
                    <a:lumMod val="85000"/>
                  </a:schemeClr>
                </a:solidFill>
              </a:rPr>
              <a:t>图像的</a:t>
            </a:r>
            <a:r>
              <a:rPr lang="zh-CN" altLang="en-US" dirty="0" smtClean="0">
                <a:solidFill>
                  <a:schemeClr val="bg1">
                    <a:lumMod val="85000"/>
                  </a:schemeClr>
                </a:solidFill>
              </a:rPr>
              <a:t>奇异值分解与逼近</a:t>
            </a:r>
            <a:endParaRPr lang="en-US" altLang="zh-CN" dirty="0" smtClean="0">
              <a:solidFill>
                <a:schemeClr val="bg1">
                  <a:lumMod val="85000"/>
                </a:schemeClr>
              </a:solidFill>
            </a:endParaRPr>
          </a:p>
          <a:p>
            <a:pPr algn="just" eaLnBrk="1" hangingPunct="1">
              <a:lnSpc>
                <a:spcPct val="200000"/>
              </a:lnSpc>
            </a:pPr>
            <a:r>
              <a:rPr lang="zh-CN" altLang="en-US" dirty="0"/>
              <a:t>图像的统计描述的基本概念</a:t>
            </a:r>
            <a:endParaRPr lang="en-US" altLang="zh-CN" dirty="0"/>
          </a:p>
          <a:p>
            <a:pPr algn="just" eaLnBrk="1" hangingPunct="1">
              <a:lnSpc>
                <a:spcPct val="200000"/>
              </a:lnSpc>
            </a:pPr>
            <a:r>
              <a:rPr lang="zh-CN" altLang="en-US" dirty="0" smtClean="0">
                <a:solidFill>
                  <a:schemeClr val="bg1">
                    <a:lumMod val="85000"/>
                  </a:schemeClr>
                </a:solidFill>
              </a:rPr>
              <a:t>概率论</a:t>
            </a:r>
            <a:r>
              <a:rPr lang="zh-CN" altLang="en-US" dirty="0">
                <a:solidFill>
                  <a:schemeClr val="bg1">
                    <a:lumMod val="85000"/>
                  </a:schemeClr>
                </a:solidFill>
              </a:rPr>
              <a:t>基础 </a:t>
            </a:r>
            <a:r>
              <a:rPr lang="en-US" altLang="zh-CN" dirty="0">
                <a:solidFill>
                  <a:schemeClr val="bg1">
                    <a:lumMod val="85000"/>
                  </a:schemeClr>
                </a:solidFill>
              </a:rPr>
              <a:t>(</a:t>
            </a:r>
            <a:r>
              <a:rPr lang="zh-CN" altLang="en-US" dirty="0">
                <a:solidFill>
                  <a:schemeClr val="bg1">
                    <a:lumMod val="85000"/>
                  </a:schemeClr>
                </a:solidFill>
              </a:rPr>
              <a:t>复习</a:t>
            </a:r>
            <a:r>
              <a:rPr lang="en-US" altLang="zh-CN" dirty="0">
                <a:solidFill>
                  <a:schemeClr val="bg1">
                    <a:lumMod val="85000"/>
                  </a:schemeClr>
                </a:solidFill>
              </a:rPr>
              <a:t>)</a:t>
            </a:r>
          </a:p>
          <a:p>
            <a:pPr algn="just" eaLnBrk="1" hangingPunct="1">
              <a:lnSpc>
                <a:spcPct val="200000"/>
              </a:lnSpc>
            </a:pPr>
            <a:r>
              <a:rPr lang="zh-CN" altLang="en-US" dirty="0" smtClean="0">
                <a:solidFill>
                  <a:schemeClr val="bg1">
                    <a:lumMod val="85000"/>
                  </a:schemeClr>
                </a:solidFill>
              </a:rPr>
              <a:t>随机变量和随机过程 </a:t>
            </a:r>
            <a:r>
              <a:rPr lang="en-US" altLang="zh-CN" dirty="0" smtClean="0">
                <a:solidFill>
                  <a:schemeClr val="bg1">
                    <a:lumMod val="85000"/>
                  </a:schemeClr>
                </a:solidFill>
              </a:rPr>
              <a:t>(</a:t>
            </a:r>
            <a:r>
              <a:rPr lang="zh-CN" altLang="en-US" dirty="0" smtClean="0">
                <a:solidFill>
                  <a:schemeClr val="bg1">
                    <a:lumMod val="85000"/>
                  </a:schemeClr>
                </a:solidFill>
              </a:rPr>
              <a:t>复习</a:t>
            </a:r>
            <a:r>
              <a:rPr lang="en-US" altLang="zh-CN" dirty="0" smtClean="0">
                <a:solidFill>
                  <a:schemeClr val="bg1">
                    <a:lumMod val="85000"/>
                  </a:schemeClr>
                </a:solidFill>
              </a:rPr>
              <a:t>)</a:t>
            </a:r>
            <a:endParaRPr lang="en-US" altLang="zh-CN" dirty="0">
              <a:solidFill>
                <a:schemeClr val="bg1">
                  <a:lumMod val="85000"/>
                </a:schemeClr>
              </a:solidFill>
            </a:endParaRPr>
          </a:p>
          <a:p>
            <a:pPr algn="just" eaLnBrk="1" hangingPunct="1">
              <a:lnSpc>
                <a:spcPct val="200000"/>
              </a:lnSpc>
            </a:pPr>
            <a:r>
              <a:rPr lang="zh-CN" altLang="en-US" dirty="0" smtClean="0">
                <a:solidFill>
                  <a:schemeClr val="bg1">
                    <a:lumMod val="85000"/>
                  </a:schemeClr>
                </a:solidFill>
              </a:rPr>
              <a:t>随机场的基本</a:t>
            </a:r>
            <a:r>
              <a:rPr lang="zh-CN" altLang="en-US" dirty="0" smtClean="0">
                <a:solidFill>
                  <a:schemeClr val="bg1">
                    <a:lumMod val="85000"/>
                  </a:schemeClr>
                </a:solidFill>
              </a:rPr>
              <a:t>概念</a:t>
            </a:r>
            <a:endParaRPr lang="en-US" altLang="zh-CN" dirty="0" smtClean="0">
              <a:solidFill>
                <a:schemeClr val="bg1">
                  <a:lumMod val="85000"/>
                </a:schemeClr>
              </a:solidFill>
            </a:endParaRPr>
          </a:p>
          <a:p>
            <a:pPr algn="just" eaLnBrk="1" hangingPunct="1">
              <a:lnSpc>
                <a:spcPct val="200000"/>
              </a:lnSpc>
            </a:pPr>
            <a:r>
              <a:rPr lang="zh-CN" altLang="en-US" dirty="0" smtClean="0">
                <a:solidFill>
                  <a:schemeClr val="bg1">
                    <a:lumMod val="85000"/>
                  </a:schemeClr>
                </a:solidFill>
              </a:rPr>
              <a:t>图像的空间域模型</a:t>
            </a:r>
            <a:endParaRPr lang="en-US" altLang="zh-CN" dirty="0" smtClean="0">
              <a:solidFill>
                <a:schemeClr val="bg1">
                  <a:lumMod val="85000"/>
                </a:schemeClr>
              </a:solidFill>
            </a:endParaRPr>
          </a:p>
          <a:p>
            <a:pPr algn="just" eaLnBrk="1" hangingPunct="1">
              <a:lnSpc>
                <a:spcPct val="250000"/>
              </a:lnSpc>
            </a:pPr>
            <a:endParaRPr lang="en-US" dirty="0"/>
          </a:p>
        </p:txBody>
      </p:sp>
    </p:spTree>
    <p:extLst>
      <p:ext uri="{BB962C8B-B14F-4D97-AF65-F5344CB8AC3E}">
        <p14:creationId xmlns:p14="http://schemas.microsoft.com/office/powerpoint/2010/main" val="40437815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为什么需要对于图像进行统计</a:t>
            </a:r>
            <a:r>
              <a:rPr lang="zh-CN" altLang="en-US" b="1" dirty="0" smtClean="0"/>
              <a:t>描述？</a:t>
            </a:r>
            <a:r>
              <a:rPr lang="en-US" altLang="zh-CN" b="1" dirty="0" smtClean="0"/>
              <a:t>(I)</a:t>
            </a:r>
            <a:r>
              <a:rPr lang="zh-CN" altLang="en-US" b="1" dirty="0" smtClean="0"/>
              <a:t> </a:t>
            </a:r>
            <a:endParaRPr lang="zh-CN" altLang="en-US" b="1" dirty="0"/>
          </a:p>
        </p:txBody>
      </p:sp>
      <p:sp>
        <p:nvSpPr>
          <p:cNvPr id="3" name="内容占位符 2"/>
          <p:cNvSpPr>
            <a:spLocks noGrp="1"/>
          </p:cNvSpPr>
          <p:nvPr>
            <p:ph idx="1"/>
          </p:nvPr>
        </p:nvSpPr>
        <p:spPr>
          <a:xfrm>
            <a:off x="477748" y="1333071"/>
            <a:ext cx="8229600" cy="4525963"/>
          </a:xfrm>
        </p:spPr>
        <p:txBody>
          <a:bodyPr/>
          <a:lstStyle/>
          <a:p>
            <a:r>
              <a:rPr lang="zh-CN" altLang="en-US" dirty="0" smtClean="0"/>
              <a:t>示例</a:t>
            </a:r>
            <a:r>
              <a:rPr lang="en-US" altLang="zh-CN" dirty="0" smtClean="0"/>
              <a:t>1</a:t>
            </a:r>
            <a:r>
              <a:rPr lang="zh-CN" altLang="en-US" dirty="0" smtClean="0"/>
              <a:t>：每个像素的</a:t>
            </a:r>
            <a:r>
              <a:rPr lang="zh-CN" altLang="en-US" dirty="0"/>
              <a:t>灰度信号受到噪声的影响是</a:t>
            </a:r>
            <a:r>
              <a:rPr lang="zh-CN" altLang="en-US" dirty="0" smtClean="0"/>
              <a:t>一个随机变量。</a:t>
            </a:r>
            <a:endParaRPr lang="en-US" altLang="zh-CN" dirty="0" smtClean="0"/>
          </a:p>
          <a:p>
            <a:endParaRPr lang="en-US" altLang="zh-CN" dirty="0"/>
          </a:p>
          <a:p>
            <a:r>
              <a:rPr lang="zh-CN" altLang="en-US" dirty="0" smtClean="0"/>
              <a:t>示例</a:t>
            </a:r>
            <a:r>
              <a:rPr lang="en-US" altLang="zh-CN" dirty="0" smtClean="0"/>
              <a:t>2</a:t>
            </a:r>
            <a:r>
              <a:rPr lang="zh-CN" altLang="en-US" dirty="0" smtClean="0"/>
              <a:t>：两个或者多个像素的灰度直接的关系可以用多维随机向量的分布描述。</a:t>
            </a:r>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17</a:t>
            </a:fld>
            <a:endParaRPr lang="en-US"/>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44" y="3390507"/>
            <a:ext cx="2942975" cy="2942975"/>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9703" y="3390506"/>
            <a:ext cx="2942975" cy="2942975"/>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38310" y="3390506"/>
            <a:ext cx="2942975" cy="2942975"/>
          </a:xfrm>
          <a:prstGeom prst="rect">
            <a:avLst/>
          </a:prstGeom>
        </p:spPr>
      </p:pic>
    </p:spTree>
    <p:extLst>
      <p:ext uri="{BB962C8B-B14F-4D97-AF65-F5344CB8AC3E}">
        <p14:creationId xmlns:p14="http://schemas.microsoft.com/office/powerpoint/2010/main" val="2791277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为什么需要对于图像进行统计</a:t>
            </a:r>
            <a:r>
              <a:rPr lang="zh-CN" altLang="en-US" b="1" dirty="0" smtClean="0"/>
              <a:t>描述？</a:t>
            </a:r>
            <a:r>
              <a:rPr lang="en-US" altLang="zh-CN" b="1" dirty="0" smtClean="0"/>
              <a:t>(II)</a:t>
            </a:r>
            <a:r>
              <a:rPr lang="zh-CN" altLang="en-US" b="1" dirty="0" smtClean="0"/>
              <a:t> </a:t>
            </a:r>
            <a:endParaRPr lang="zh-CN" altLang="en-US" b="1" dirty="0"/>
          </a:p>
        </p:txBody>
      </p:sp>
      <p:sp>
        <p:nvSpPr>
          <p:cNvPr id="3" name="内容占位符 2"/>
          <p:cNvSpPr>
            <a:spLocks noGrp="1"/>
          </p:cNvSpPr>
          <p:nvPr>
            <p:ph idx="1"/>
          </p:nvPr>
        </p:nvSpPr>
        <p:spPr>
          <a:xfrm>
            <a:off x="226030" y="1240605"/>
            <a:ext cx="8917969" cy="4525963"/>
          </a:xfrm>
        </p:spPr>
        <p:txBody>
          <a:bodyPr/>
          <a:lstStyle/>
          <a:p>
            <a:r>
              <a:rPr lang="zh-CN" altLang="en-US" sz="2200" dirty="0" smtClean="0"/>
              <a:t>示例</a:t>
            </a:r>
            <a:r>
              <a:rPr lang="en-US" altLang="zh-CN" sz="2200" dirty="0" smtClean="0"/>
              <a:t>3</a:t>
            </a:r>
            <a:r>
              <a:rPr lang="zh-CN" altLang="en-US" sz="2200" dirty="0" smtClean="0"/>
              <a:t>：动态图像中单个像素的灰度信号是一个时域随机过程。</a:t>
            </a:r>
            <a:endParaRPr lang="en-US" altLang="zh-CN" sz="2200" dirty="0" smtClean="0"/>
          </a:p>
          <a:p>
            <a:endParaRPr lang="en-US" altLang="zh-CN" sz="2200" dirty="0"/>
          </a:p>
          <a:p>
            <a:r>
              <a:rPr lang="zh-CN" altLang="en-US" sz="2200" dirty="0" smtClean="0"/>
              <a:t>示例</a:t>
            </a:r>
            <a:r>
              <a:rPr lang="en-US" altLang="zh-CN" sz="2200" dirty="0" smtClean="0"/>
              <a:t>4</a:t>
            </a:r>
            <a:r>
              <a:rPr lang="zh-CN" altLang="en-US" sz="2200" dirty="0" smtClean="0"/>
              <a:t>：不同位置的像素灰度可以看成是一个一维空间域随机过程或者二维空间域随机场。</a:t>
            </a:r>
            <a:endParaRPr lang="en-US" altLang="zh-CN" sz="2200"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18</a:t>
            </a:fld>
            <a:endParaRPr lang="en-US"/>
          </a:p>
        </p:txBody>
      </p:sp>
      <p:pic>
        <p:nvPicPr>
          <p:cNvPr id="8" name="Usain Bolt 9.58 100m New World Record Berlin [HQ].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17989" y="3002299"/>
            <a:ext cx="4421857" cy="2810981"/>
          </a:xfrm>
          <a:prstGeom prst="rect">
            <a:avLst/>
          </a:prstGeom>
        </p:spPr>
      </p:pic>
    </p:spTree>
    <p:extLst>
      <p:ext uri="{BB962C8B-B14F-4D97-AF65-F5344CB8AC3E}">
        <p14:creationId xmlns:p14="http://schemas.microsoft.com/office/powerpoint/2010/main" val="35717529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为什么需要对于图像进行统计</a:t>
            </a:r>
            <a:r>
              <a:rPr lang="zh-CN" altLang="en-US" b="1" dirty="0" smtClean="0"/>
              <a:t>描述？</a:t>
            </a:r>
            <a:r>
              <a:rPr lang="en-US" altLang="zh-CN" b="1" dirty="0" smtClean="0"/>
              <a:t>(III)</a:t>
            </a:r>
            <a:r>
              <a:rPr lang="zh-CN" altLang="en-US" b="1" dirty="0" smtClean="0"/>
              <a:t> </a:t>
            </a:r>
            <a:endParaRPr lang="zh-CN" altLang="en-US" b="1" dirty="0"/>
          </a:p>
        </p:txBody>
      </p:sp>
      <p:sp>
        <p:nvSpPr>
          <p:cNvPr id="3" name="内容占位符 2"/>
          <p:cNvSpPr>
            <a:spLocks noGrp="1"/>
          </p:cNvSpPr>
          <p:nvPr>
            <p:ph idx="1"/>
          </p:nvPr>
        </p:nvSpPr>
        <p:spPr>
          <a:xfrm>
            <a:off x="226030" y="1240605"/>
            <a:ext cx="8917969" cy="4525963"/>
          </a:xfrm>
        </p:spPr>
        <p:txBody>
          <a:bodyPr/>
          <a:lstStyle/>
          <a:p>
            <a:r>
              <a:rPr lang="zh-CN" altLang="en-US" sz="2200" dirty="0" smtClean="0"/>
              <a:t>示例</a:t>
            </a:r>
            <a:r>
              <a:rPr lang="en-US" altLang="zh-CN" sz="2200" dirty="0"/>
              <a:t>5</a:t>
            </a:r>
            <a:r>
              <a:rPr lang="zh-CN" altLang="en-US" sz="2200" dirty="0" smtClean="0"/>
              <a:t>：</a:t>
            </a:r>
            <a:r>
              <a:rPr lang="zh-CN" altLang="en-US" sz="2200" dirty="0" smtClean="0"/>
              <a:t>物体的分类与识别</a:t>
            </a:r>
            <a:endParaRPr lang="en-US" altLang="zh-CN" sz="2200" dirty="0" smtClean="0"/>
          </a:p>
          <a:p>
            <a:endParaRPr lang="en-US" altLang="zh-CN" sz="2200" dirty="0"/>
          </a:p>
          <a:p>
            <a:endParaRPr lang="en-US" altLang="zh-CN" sz="2200" dirty="0" smtClean="0"/>
          </a:p>
          <a:p>
            <a:r>
              <a:rPr lang="zh-CN" altLang="en-US" sz="2200" dirty="0" smtClean="0"/>
              <a:t>示例</a:t>
            </a:r>
            <a:r>
              <a:rPr lang="en-US" altLang="zh-CN" sz="2200" dirty="0" smtClean="0"/>
              <a:t>6</a:t>
            </a:r>
            <a:r>
              <a:rPr lang="zh-CN" altLang="en-US" sz="2200" dirty="0" smtClean="0"/>
              <a:t>：物体的分割</a:t>
            </a:r>
            <a:endParaRPr lang="en-US" altLang="zh-CN" sz="2200" dirty="0" smtClean="0"/>
          </a:p>
          <a:p>
            <a:endParaRPr lang="en-US" altLang="zh-CN" sz="2200" dirty="0"/>
          </a:p>
          <a:p>
            <a:endParaRPr lang="en-US" altLang="zh-CN" sz="2200" dirty="0" smtClean="0"/>
          </a:p>
          <a:p>
            <a:pPr marL="0" indent="0">
              <a:buNone/>
            </a:pPr>
            <a:endParaRPr lang="en-US" altLang="zh-CN" sz="2200"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19</a:t>
            </a:fld>
            <a:endParaRPr lang="en-US"/>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6471" y="1240605"/>
            <a:ext cx="3927529" cy="3074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 y="3152418"/>
            <a:ext cx="5360702" cy="2324794"/>
          </a:xfrm>
          <a:prstGeom prst="rect">
            <a:avLst/>
          </a:prstGeom>
        </p:spPr>
      </p:pic>
    </p:spTree>
    <p:extLst>
      <p:ext uri="{BB962C8B-B14F-4D97-AF65-F5344CB8AC3E}">
        <p14:creationId xmlns:p14="http://schemas.microsoft.com/office/powerpoint/2010/main" val="5183282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lide Number Placeholder 3"/>
          <p:cNvSpPr>
            <a:spLocks noGrp="1"/>
          </p:cNvSpPr>
          <p:nvPr>
            <p:ph type="sldNum" sz="quarter" idx="10"/>
          </p:nvPr>
        </p:nvSpPr>
        <p:spPr>
          <a:noFill/>
        </p:spPr>
        <p:txBody>
          <a:bodyPr/>
          <a:lstStyle/>
          <a:p>
            <a:fld id="{9608B97C-D8CF-4567-8C21-60B4BAEF22BF}" type="slidenum">
              <a:rPr lang="en-US" smtClean="0"/>
              <a:pPr/>
              <a:t>2</a:t>
            </a:fld>
            <a:endParaRPr lang="en-US" dirty="0"/>
          </a:p>
        </p:txBody>
      </p:sp>
      <p:sp>
        <p:nvSpPr>
          <p:cNvPr id="3075" name="Rectangle 2"/>
          <p:cNvSpPr>
            <a:spLocks noGrp="1" noChangeArrowheads="1"/>
          </p:cNvSpPr>
          <p:nvPr>
            <p:ph type="title"/>
          </p:nvPr>
        </p:nvSpPr>
        <p:spPr bwMode="auto">
          <a:xfrm>
            <a:off x="381000" y="571500"/>
            <a:ext cx="8229600" cy="548640"/>
          </a:xfrm>
          <a:solidFill>
            <a:srgbClr val="FFFFFF"/>
          </a:solidFill>
          <a:ln>
            <a:miter lim="800000"/>
            <a:headEnd/>
            <a:tailEnd/>
          </a:ln>
        </p:spPr>
        <p:txBody>
          <a:bodyPr vert="horz" wrap="square" lIns="91440" tIns="45720" rIns="91440" bIns="45720" numCol="1" anchor="t" anchorCtr="0" compatLnSpc="1">
            <a:prstTxWarp prst="textNoShape">
              <a:avLst/>
            </a:prstTxWarp>
          </a:bodyPr>
          <a:lstStyle/>
          <a:p>
            <a:pPr eaLnBrk="1" hangingPunct="1"/>
            <a:r>
              <a:rPr lang="zh-CN" altLang="en-US" sz="2600" b="1" dirty="0" smtClean="0"/>
              <a:t>关于编程作业</a:t>
            </a:r>
            <a:r>
              <a:rPr lang="zh-CN" altLang="en-US" sz="2600" b="1" dirty="0" smtClean="0"/>
              <a:t>的评述</a:t>
            </a:r>
            <a:endParaRPr lang="en-US" sz="2600" b="1" dirty="0"/>
          </a:p>
        </p:txBody>
      </p:sp>
      <p:sp>
        <p:nvSpPr>
          <p:cNvPr id="3076" name="Rectangle 3"/>
          <p:cNvSpPr>
            <a:spLocks noGrp="1" noChangeArrowheads="1"/>
          </p:cNvSpPr>
          <p:nvPr>
            <p:ph type="body" idx="1"/>
          </p:nvPr>
        </p:nvSpPr>
        <p:spPr bwMode="auto">
          <a:xfrm>
            <a:off x="535112" y="1438635"/>
            <a:ext cx="8075488" cy="3604522"/>
          </a:xfrm>
          <a:solidFill>
            <a:srgbClr val="FFFFFF"/>
          </a:solidFill>
          <a:ln>
            <a:miter lim="800000"/>
            <a:headEnd/>
            <a:tailEnd/>
          </a:ln>
        </p:spPr>
        <p:txBody>
          <a:bodyPr vert="horz" wrap="square" lIns="91440" tIns="45720" rIns="91440" bIns="45720" numCol="1" anchor="t" anchorCtr="0" compatLnSpc="1">
            <a:prstTxWarp prst="textNoShape">
              <a:avLst/>
            </a:prstTxWarp>
          </a:bodyPr>
          <a:lstStyle/>
          <a:p>
            <a:pPr algn="just" eaLnBrk="1" hangingPunct="1">
              <a:lnSpc>
                <a:spcPct val="250000"/>
              </a:lnSpc>
            </a:pPr>
            <a:r>
              <a:rPr lang="zh-CN" altLang="en-US" dirty="0" smtClean="0"/>
              <a:t>注意在互相帮助完成作业时避免出现涉及抄袭的情况</a:t>
            </a:r>
            <a:endParaRPr lang="en-US" altLang="zh-CN" dirty="0" smtClean="0"/>
          </a:p>
          <a:p>
            <a:pPr algn="just" eaLnBrk="1" hangingPunct="1">
              <a:lnSpc>
                <a:spcPct val="250000"/>
              </a:lnSpc>
            </a:pPr>
            <a:r>
              <a:rPr lang="zh-CN" altLang="en-US" dirty="0" smtClean="0"/>
              <a:t>关于作业评分的说明</a:t>
            </a:r>
            <a:endParaRPr lang="en-US" altLang="zh-CN" dirty="0" smtClean="0"/>
          </a:p>
          <a:p>
            <a:pPr algn="just" eaLnBrk="1" hangingPunct="1">
              <a:lnSpc>
                <a:spcPct val="250000"/>
              </a:lnSpc>
            </a:pPr>
            <a:r>
              <a:rPr lang="zh-CN" altLang="en-US" dirty="0" smtClean="0"/>
              <a:t>关于公布作业范本的说明</a:t>
            </a:r>
            <a:endParaRPr lang="en-US" altLang="zh-CN" dirty="0" smtClean="0"/>
          </a:p>
          <a:p>
            <a:pPr algn="just" eaLnBrk="1" hangingPunct="1">
              <a:lnSpc>
                <a:spcPct val="250000"/>
              </a:lnSpc>
            </a:pPr>
            <a:r>
              <a:rPr lang="zh-CN" altLang="en-US" dirty="0" smtClean="0"/>
              <a:t>关于图像正交变换参考阅读材料的说明</a:t>
            </a:r>
            <a:endParaRPr lang="en-US" altLang="zh-CN" dirty="0"/>
          </a:p>
          <a:p>
            <a:pPr algn="just" eaLnBrk="1" hangingPunct="1">
              <a:lnSpc>
                <a:spcPct val="250000"/>
              </a:lnSpc>
            </a:pPr>
            <a:endParaRPr lang="en-US" altLang="zh-CN" dirty="0" smtClean="0"/>
          </a:p>
          <a:p>
            <a:pPr algn="just" eaLnBrk="1" hangingPunct="1">
              <a:lnSpc>
                <a:spcPct val="250000"/>
              </a:lnSpc>
            </a:pPr>
            <a:endParaRPr lang="en-US" dirty="0"/>
          </a:p>
        </p:txBody>
      </p:sp>
    </p:spTree>
    <p:extLst>
      <p:ext uri="{BB962C8B-B14F-4D97-AF65-F5344CB8AC3E}">
        <p14:creationId xmlns:p14="http://schemas.microsoft.com/office/powerpoint/2010/main" val="21979197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3"/>
          <p:cNvSpPr>
            <a:spLocks noGrp="1"/>
          </p:cNvSpPr>
          <p:nvPr>
            <p:ph type="sldNum" sz="quarter" idx="10"/>
          </p:nvPr>
        </p:nvSpPr>
        <p:spPr>
          <a:noFill/>
        </p:spPr>
        <p:txBody>
          <a:bodyPr/>
          <a:lstStyle/>
          <a:p>
            <a:fld id="{9B89EB30-6DF5-4EC2-920F-4F4CDF5128AF}" type="slidenum">
              <a:rPr lang="en-US" smtClean="0"/>
              <a:pPr/>
              <a:t>20</a:t>
            </a:fld>
            <a:endParaRPr lang="en-US" smtClean="0"/>
          </a:p>
        </p:txBody>
      </p:sp>
      <p:sp>
        <p:nvSpPr>
          <p:cNvPr id="136197" name="Rectangle 5"/>
          <p:cNvSpPr>
            <a:spLocks noChangeArrowheads="1"/>
          </p:cNvSpPr>
          <p:nvPr/>
        </p:nvSpPr>
        <p:spPr bwMode="auto">
          <a:xfrm>
            <a:off x="665249" y="3644932"/>
            <a:ext cx="7893121" cy="1654139"/>
          </a:xfrm>
          <a:prstGeom prst="rect">
            <a:avLst/>
          </a:prstGeom>
          <a:solidFill>
            <a:schemeClr val="bg1"/>
          </a:solidFill>
          <a:ln w="9525">
            <a:solidFill>
              <a:schemeClr val="tx1"/>
            </a:solidFill>
            <a:miter lim="800000"/>
            <a:headEnd/>
            <a:tailEnd/>
          </a:ln>
          <a:effectLst>
            <a:outerShdw dist="107763" dir="2700000" algn="ctr" rotWithShape="0">
              <a:schemeClr val="bg2">
                <a:alpha val="50000"/>
              </a:schemeClr>
            </a:outerShdw>
          </a:effectLst>
        </p:spPr>
        <p:txBody>
          <a:bodyPr anchor="ctr"/>
          <a:lstStyle/>
          <a:p>
            <a:pPr algn="ctr">
              <a:defRPr/>
            </a:pPr>
            <a:r>
              <a:rPr lang="zh-CN" altLang="en-US" sz="3200" b="1" dirty="0" smtClean="0">
                <a:solidFill>
                  <a:srgbClr val="FF3300"/>
                </a:solidFill>
                <a:ea typeface="宋体" pitchFamily="2" charset="-122"/>
                <a:cs typeface="Arial" charset="0"/>
              </a:rPr>
              <a:t>对于图像进行统计描述不仅非常自然而且使得我们可以采用概率与统计方法对于图像进行处理和理解。</a:t>
            </a:r>
            <a:endParaRPr lang="zh-CN" altLang="en-US" sz="3200" b="1" dirty="0">
              <a:solidFill>
                <a:srgbClr val="FF3300"/>
              </a:solidFill>
              <a:ea typeface="宋体" pitchFamily="2" charset="-122"/>
              <a:cs typeface="Arial" charset="0"/>
            </a:endParaRPr>
          </a:p>
        </p:txBody>
      </p:sp>
      <p:sp>
        <p:nvSpPr>
          <p:cNvPr id="4" name="Rectangle 5"/>
          <p:cNvSpPr>
            <a:spLocks noChangeArrowheads="1"/>
          </p:cNvSpPr>
          <p:nvPr/>
        </p:nvSpPr>
        <p:spPr bwMode="auto">
          <a:xfrm>
            <a:off x="665249" y="1620532"/>
            <a:ext cx="7893121" cy="1654139"/>
          </a:xfrm>
          <a:prstGeom prst="rect">
            <a:avLst/>
          </a:prstGeom>
          <a:solidFill>
            <a:schemeClr val="bg1"/>
          </a:solidFill>
          <a:ln w="9525">
            <a:solidFill>
              <a:schemeClr val="tx1"/>
            </a:solidFill>
            <a:miter lim="800000"/>
            <a:headEnd/>
            <a:tailEnd/>
          </a:ln>
          <a:effectLst>
            <a:outerShdw dist="107763" dir="2700000" algn="ctr" rotWithShape="0">
              <a:schemeClr val="bg2">
                <a:alpha val="50000"/>
              </a:schemeClr>
            </a:outerShdw>
          </a:effectLst>
        </p:spPr>
        <p:txBody>
          <a:bodyPr anchor="ctr"/>
          <a:lstStyle/>
          <a:p>
            <a:pPr algn="ctr">
              <a:defRPr/>
            </a:pPr>
            <a:r>
              <a:rPr lang="zh-CN" altLang="en-US" sz="3200" b="1" dirty="0" smtClean="0">
                <a:solidFill>
                  <a:srgbClr val="FF3300"/>
                </a:solidFill>
                <a:ea typeface="宋体" pitchFamily="2" charset="-122"/>
                <a:cs typeface="Arial" charset="0"/>
              </a:rPr>
              <a:t>图像的统计描述</a:t>
            </a:r>
            <a:r>
              <a:rPr lang="zh-CN" altLang="en-US" sz="3200" b="1" dirty="0" smtClean="0">
                <a:solidFill>
                  <a:srgbClr val="FF3300"/>
                </a:solidFill>
                <a:ea typeface="宋体" pitchFamily="2" charset="-122"/>
                <a:cs typeface="Arial" charset="0"/>
              </a:rPr>
              <a:t>是图像处理与计算机视觉的核心概念与方法</a:t>
            </a:r>
            <a:r>
              <a:rPr lang="zh-CN" altLang="en-US" sz="3200" b="1" dirty="0" smtClean="0">
                <a:solidFill>
                  <a:srgbClr val="FF3300"/>
                </a:solidFill>
                <a:ea typeface="宋体" pitchFamily="2" charset="-122"/>
                <a:cs typeface="Arial" charset="0"/>
              </a:rPr>
              <a:t>。</a:t>
            </a:r>
            <a:endParaRPr lang="zh-CN" altLang="en-US" sz="3200" b="1" dirty="0">
              <a:solidFill>
                <a:srgbClr val="FF3300"/>
              </a:solidFill>
              <a:ea typeface="宋体" pitchFamily="2" charset="-122"/>
              <a:cs typeface="Arial" charset="0"/>
            </a:endParaRPr>
          </a:p>
        </p:txBody>
      </p:sp>
    </p:spTree>
    <p:extLst>
      <p:ext uri="{BB962C8B-B14F-4D97-AF65-F5344CB8AC3E}">
        <p14:creationId xmlns:p14="http://schemas.microsoft.com/office/powerpoint/2010/main" val="322392480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lide Number Placeholder 3"/>
          <p:cNvSpPr>
            <a:spLocks noGrp="1"/>
          </p:cNvSpPr>
          <p:nvPr>
            <p:ph type="sldNum" sz="quarter" idx="10"/>
          </p:nvPr>
        </p:nvSpPr>
        <p:spPr>
          <a:noFill/>
        </p:spPr>
        <p:txBody>
          <a:bodyPr/>
          <a:lstStyle/>
          <a:p>
            <a:fld id="{9608B97C-D8CF-4567-8C21-60B4BAEF22BF}" type="slidenum">
              <a:rPr lang="en-US" smtClean="0"/>
              <a:pPr/>
              <a:t>21</a:t>
            </a:fld>
            <a:endParaRPr lang="en-US" dirty="0"/>
          </a:p>
        </p:txBody>
      </p:sp>
      <p:sp>
        <p:nvSpPr>
          <p:cNvPr id="3076" name="Rectangle 3"/>
          <p:cNvSpPr>
            <a:spLocks noGrp="1" noChangeArrowheads="1"/>
          </p:cNvSpPr>
          <p:nvPr>
            <p:ph type="body" idx="1"/>
          </p:nvPr>
        </p:nvSpPr>
        <p:spPr bwMode="auto">
          <a:xfrm>
            <a:off x="2260050" y="1222624"/>
            <a:ext cx="4983231" cy="3111617"/>
          </a:xfrm>
          <a:solidFill>
            <a:srgbClr val="FFFFFF"/>
          </a:solidFill>
          <a:ln>
            <a:miter lim="800000"/>
            <a:headEnd/>
            <a:tailEnd/>
          </a:ln>
        </p:spPr>
        <p:txBody>
          <a:bodyPr vert="horz" wrap="square" lIns="91440" tIns="45720" rIns="91440" bIns="45720" numCol="1" anchor="t" anchorCtr="0" compatLnSpc="1">
            <a:prstTxWarp prst="textNoShape">
              <a:avLst/>
            </a:prstTxWarp>
          </a:bodyPr>
          <a:lstStyle/>
          <a:p>
            <a:pPr algn="just" eaLnBrk="1" hangingPunct="1">
              <a:lnSpc>
                <a:spcPct val="200000"/>
              </a:lnSpc>
            </a:pPr>
            <a:r>
              <a:rPr lang="zh-CN" altLang="en-US" dirty="0" smtClean="0">
                <a:solidFill>
                  <a:schemeClr val="bg1">
                    <a:lumMod val="85000"/>
                  </a:schemeClr>
                </a:solidFill>
              </a:rPr>
              <a:t>图像的</a:t>
            </a:r>
            <a:r>
              <a:rPr lang="zh-CN" altLang="en-US" dirty="0" smtClean="0">
                <a:solidFill>
                  <a:schemeClr val="bg1">
                    <a:lumMod val="85000"/>
                  </a:schemeClr>
                </a:solidFill>
              </a:rPr>
              <a:t>奇异值分解与逼近</a:t>
            </a:r>
            <a:endParaRPr lang="en-US" altLang="zh-CN" dirty="0" smtClean="0">
              <a:solidFill>
                <a:schemeClr val="bg1">
                  <a:lumMod val="85000"/>
                </a:schemeClr>
              </a:solidFill>
            </a:endParaRPr>
          </a:p>
          <a:p>
            <a:pPr algn="just" eaLnBrk="1" hangingPunct="1">
              <a:lnSpc>
                <a:spcPct val="200000"/>
              </a:lnSpc>
            </a:pPr>
            <a:r>
              <a:rPr lang="zh-CN" altLang="en-US" dirty="0">
                <a:solidFill>
                  <a:schemeClr val="bg1">
                    <a:lumMod val="85000"/>
                  </a:schemeClr>
                </a:solidFill>
              </a:rPr>
              <a:t>图像的统计描述的基本概念</a:t>
            </a:r>
            <a:endParaRPr lang="en-US" altLang="zh-CN" dirty="0">
              <a:solidFill>
                <a:schemeClr val="bg1">
                  <a:lumMod val="85000"/>
                </a:schemeClr>
              </a:solidFill>
            </a:endParaRPr>
          </a:p>
          <a:p>
            <a:pPr algn="just" eaLnBrk="1" hangingPunct="1">
              <a:lnSpc>
                <a:spcPct val="200000"/>
              </a:lnSpc>
            </a:pPr>
            <a:r>
              <a:rPr lang="zh-CN" altLang="en-US" dirty="0" smtClean="0"/>
              <a:t>概率论</a:t>
            </a:r>
            <a:r>
              <a:rPr lang="zh-CN" altLang="en-US" dirty="0"/>
              <a:t>基础 </a:t>
            </a:r>
            <a:r>
              <a:rPr lang="en-US" altLang="zh-CN" dirty="0"/>
              <a:t>(</a:t>
            </a:r>
            <a:r>
              <a:rPr lang="zh-CN" altLang="en-US" dirty="0"/>
              <a:t>复习</a:t>
            </a:r>
            <a:r>
              <a:rPr lang="en-US" altLang="zh-CN" dirty="0"/>
              <a:t>)</a:t>
            </a:r>
          </a:p>
          <a:p>
            <a:pPr algn="just" eaLnBrk="1" hangingPunct="1">
              <a:lnSpc>
                <a:spcPct val="200000"/>
              </a:lnSpc>
            </a:pPr>
            <a:r>
              <a:rPr lang="zh-CN" altLang="en-US" dirty="0" smtClean="0">
                <a:solidFill>
                  <a:schemeClr val="bg1">
                    <a:lumMod val="85000"/>
                  </a:schemeClr>
                </a:solidFill>
              </a:rPr>
              <a:t>随机变量和随机过程 </a:t>
            </a:r>
            <a:r>
              <a:rPr lang="en-US" altLang="zh-CN" dirty="0" smtClean="0">
                <a:solidFill>
                  <a:schemeClr val="bg1">
                    <a:lumMod val="85000"/>
                  </a:schemeClr>
                </a:solidFill>
              </a:rPr>
              <a:t>(</a:t>
            </a:r>
            <a:r>
              <a:rPr lang="zh-CN" altLang="en-US" dirty="0" smtClean="0">
                <a:solidFill>
                  <a:schemeClr val="bg1">
                    <a:lumMod val="85000"/>
                  </a:schemeClr>
                </a:solidFill>
              </a:rPr>
              <a:t>复习</a:t>
            </a:r>
            <a:r>
              <a:rPr lang="en-US" altLang="zh-CN" dirty="0" smtClean="0">
                <a:solidFill>
                  <a:schemeClr val="bg1">
                    <a:lumMod val="85000"/>
                  </a:schemeClr>
                </a:solidFill>
              </a:rPr>
              <a:t>)</a:t>
            </a:r>
            <a:endParaRPr lang="en-US" altLang="zh-CN" dirty="0">
              <a:solidFill>
                <a:schemeClr val="bg1">
                  <a:lumMod val="85000"/>
                </a:schemeClr>
              </a:solidFill>
            </a:endParaRPr>
          </a:p>
          <a:p>
            <a:pPr algn="just" eaLnBrk="1" hangingPunct="1">
              <a:lnSpc>
                <a:spcPct val="200000"/>
              </a:lnSpc>
            </a:pPr>
            <a:r>
              <a:rPr lang="zh-CN" altLang="en-US" dirty="0" smtClean="0">
                <a:solidFill>
                  <a:schemeClr val="bg1">
                    <a:lumMod val="85000"/>
                  </a:schemeClr>
                </a:solidFill>
              </a:rPr>
              <a:t>随机场的基本</a:t>
            </a:r>
            <a:r>
              <a:rPr lang="zh-CN" altLang="en-US" dirty="0" smtClean="0">
                <a:solidFill>
                  <a:schemeClr val="bg1">
                    <a:lumMod val="85000"/>
                  </a:schemeClr>
                </a:solidFill>
              </a:rPr>
              <a:t>概念</a:t>
            </a:r>
            <a:endParaRPr lang="en-US" altLang="zh-CN" dirty="0" smtClean="0">
              <a:solidFill>
                <a:schemeClr val="bg1">
                  <a:lumMod val="85000"/>
                </a:schemeClr>
              </a:solidFill>
            </a:endParaRPr>
          </a:p>
          <a:p>
            <a:pPr algn="just" eaLnBrk="1" hangingPunct="1">
              <a:lnSpc>
                <a:spcPct val="200000"/>
              </a:lnSpc>
            </a:pPr>
            <a:r>
              <a:rPr lang="zh-CN" altLang="en-US" dirty="0" smtClean="0">
                <a:solidFill>
                  <a:schemeClr val="bg1">
                    <a:lumMod val="85000"/>
                  </a:schemeClr>
                </a:solidFill>
              </a:rPr>
              <a:t>图像的空间域模型</a:t>
            </a:r>
            <a:endParaRPr lang="en-US" altLang="zh-CN" dirty="0" smtClean="0">
              <a:solidFill>
                <a:schemeClr val="bg1">
                  <a:lumMod val="85000"/>
                </a:schemeClr>
              </a:solidFill>
            </a:endParaRPr>
          </a:p>
          <a:p>
            <a:pPr algn="just" eaLnBrk="1" hangingPunct="1">
              <a:lnSpc>
                <a:spcPct val="250000"/>
              </a:lnSpc>
            </a:pPr>
            <a:endParaRPr lang="en-US" dirty="0"/>
          </a:p>
        </p:txBody>
      </p:sp>
    </p:spTree>
    <p:extLst>
      <p:ext uri="{BB962C8B-B14F-4D97-AF65-F5344CB8AC3E}">
        <p14:creationId xmlns:p14="http://schemas.microsoft.com/office/powerpoint/2010/main" val="96182256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22</a:t>
            </a:fld>
            <a:endParaRPr lang="en-US"/>
          </a:p>
        </p:txBody>
      </p:sp>
      <p:sp>
        <p:nvSpPr>
          <p:cNvPr id="5" name="Rectangle 5"/>
          <p:cNvSpPr>
            <a:spLocks noChangeArrowheads="1"/>
          </p:cNvSpPr>
          <p:nvPr/>
        </p:nvSpPr>
        <p:spPr bwMode="auto">
          <a:xfrm>
            <a:off x="685800" y="2819400"/>
            <a:ext cx="7905750" cy="1143000"/>
          </a:xfrm>
          <a:prstGeom prst="rect">
            <a:avLst/>
          </a:prstGeom>
          <a:solidFill>
            <a:schemeClr val="bg1"/>
          </a:solidFill>
          <a:ln w="9525">
            <a:solidFill>
              <a:schemeClr val="tx1"/>
            </a:solidFill>
            <a:miter lim="800000"/>
            <a:headEnd/>
            <a:tailEnd/>
          </a:ln>
          <a:effectLst>
            <a:outerShdw dist="107763" dir="2700000" algn="ctr" rotWithShape="0">
              <a:schemeClr val="bg2">
                <a:alpha val="50000"/>
              </a:schemeClr>
            </a:outerShdw>
          </a:effectLst>
        </p:spPr>
        <p:txBody>
          <a:bodyPr anchor="ctr"/>
          <a:lstStyle/>
          <a:p>
            <a:pPr algn="ctr">
              <a:defRPr/>
            </a:pPr>
            <a:r>
              <a:rPr lang="zh-CN" altLang="en-US" sz="4000" b="1" dirty="0" smtClean="0">
                <a:solidFill>
                  <a:srgbClr val="FF3300"/>
                </a:solidFill>
                <a:ea typeface="宋体" pitchFamily="2" charset="-122"/>
                <a:cs typeface="Arial" charset="0"/>
              </a:rPr>
              <a:t>概率论复习</a:t>
            </a:r>
            <a:endParaRPr lang="zh-CN" altLang="en-US" sz="4000" b="1" dirty="0">
              <a:solidFill>
                <a:srgbClr val="FF3300"/>
              </a:solidFill>
              <a:ea typeface="宋体" pitchFamily="2" charset="-122"/>
              <a:cs typeface="Arial" charset="0"/>
            </a:endParaRPr>
          </a:p>
        </p:txBody>
      </p:sp>
    </p:spTree>
    <p:extLst>
      <p:ext uri="{BB962C8B-B14F-4D97-AF65-F5344CB8AC3E}">
        <p14:creationId xmlns:p14="http://schemas.microsoft.com/office/powerpoint/2010/main" val="30797950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lide Number Placeholder 3"/>
          <p:cNvSpPr>
            <a:spLocks noGrp="1"/>
          </p:cNvSpPr>
          <p:nvPr>
            <p:ph type="sldNum" sz="quarter" idx="10"/>
          </p:nvPr>
        </p:nvSpPr>
        <p:spPr>
          <a:noFill/>
        </p:spPr>
        <p:txBody>
          <a:bodyPr/>
          <a:lstStyle/>
          <a:p>
            <a:fld id="{9608B97C-D8CF-4567-8C21-60B4BAEF22BF}" type="slidenum">
              <a:rPr lang="en-US" smtClean="0"/>
              <a:pPr/>
              <a:t>23</a:t>
            </a:fld>
            <a:endParaRPr lang="en-US" dirty="0"/>
          </a:p>
        </p:txBody>
      </p:sp>
      <p:sp>
        <p:nvSpPr>
          <p:cNvPr id="3076" name="Rectangle 3"/>
          <p:cNvSpPr>
            <a:spLocks noGrp="1" noChangeArrowheads="1"/>
          </p:cNvSpPr>
          <p:nvPr>
            <p:ph type="body" idx="1"/>
          </p:nvPr>
        </p:nvSpPr>
        <p:spPr bwMode="auto">
          <a:xfrm>
            <a:off x="2260050" y="1222624"/>
            <a:ext cx="4983231" cy="3111617"/>
          </a:xfrm>
          <a:solidFill>
            <a:srgbClr val="FFFFFF"/>
          </a:solidFill>
          <a:ln>
            <a:miter lim="800000"/>
            <a:headEnd/>
            <a:tailEnd/>
          </a:ln>
        </p:spPr>
        <p:txBody>
          <a:bodyPr vert="horz" wrap="square" lIns="91440" tIns="45720" rIns="91440" bIns="45720" numCol="1" anchor="t" anchorCtr="0" compatLnSpc="1">
            <a:prstTxWarp prst="textNoShape">
              <a:avLst/>
            </a:prstTxWarp>
          </a:bodyPr>
          <a:lstStyle/>
          <a:p>
            <a:pPr algn="just" eaLnBrk="1" hangingPunct="1">
              <a:lnSpc>
                <a:spcPct val="200000"/>
              </a:lnSpc>
            </a:pPr>
            <a:r>
              <a:rPr lang="zh-CN" altLang="en-US" dirty="0" smtClean="0">
                <a:solidFill>
                  <a:schemeClr val="bg1">
                    <a:lumMod val="85000"/>
                  </a:schemeClr>
                </a:solidFill>
              </a:rPr>
              <a:t>图像的</a:t>
            </a:r>
            <a:r>
              <a:rPr lang="zh-CN" altLang="en-US" dirty="0" smtClean="0">
                <a:solidFill>
                  <a:schemeClr val="bg1">
                    <a:lumMod val="85000"/>
                  </a:schemeClr>
                </a:solidFill>
              </a:rPr>
              <a:t>奇异值分解与逼近</a:t>
            </a:r>
            <a:endParaRPr lang="en-US" altLang="zh-CN" dirty="0" smtClean="0">
              <a:solidFill>
                <a:schemeClr val="bg1">
                  <a:lumMod val="85000"/>
                </a:schemeClr>
              </a:solidFill>
            </a:endParaRPr>
          </a:p>
          <a:p>
            <a:pPr algn="just" eaLnBrk="1" hangingPunct="1">
              <a:lnSpc>
                <a:spcPct val="200000"/>
              </a:lnSpc>
            </a:pPr>
            <a:r>
              <a:rPr lang="zh-CN" altLang="en-US" dirty="0">
                <a:solidFill>
                  <a:schemeClr val="bg1">
                    <a:lumMod val="85000"/>
                  </a:schemeClr>
                </a:solidFill>
              </a:rPr>
              <a:t>图像的统计描述的基本概念</a:t>
            </a:r>
            <a:endParaRPr lang="en-US" altLang="zh-CN" dirty="0">
              <a:solidFill>
                <a:schemeClr val="bg1">
                  <a:lumMod val="85000"/>
                </a:schemeClr>
              </a:solidFill>
            </a:endParaRPr>
          </a:p>
          <a:p>
            <a:pPr algn="just" eaLnBrk="1" hangingPunct="1">
              <a:lnSpc>
                <a:spcPct val="200000"/>
              </a:lnSpc>
            </a:pPr>
            <a:r>
              <a:rPr lang="zh-CN" altLang="en-US" dirty="0" smtClean="0">
                <a:solidFill>
                  <a:schemeClr val="bg1">
                    <a:lumMod val="85000"/>
                  </a:schemeClr>
                </a:solidFill>
              </a:rPr>
              <a:t>概率论</a:t>
            </a:r>
            <a:r>
              <a:rPr lang="zh-CN" altLang="en-US" dirty="0">
                <a:solidFill>
                  <a:schemeClr val="bg1">
                    <a:lumMod val="85000"/>
                  </a:schemeClr>
                </a:solidFill>
              </a:rPr>
              <a:t>基础 </a:t>
            </a:r>
            <a:r>
              <a:rPr lang="en-US" altLang="zh-CN" dirty="0">
                <a:solidFill>
                  <a:schemeClr val="bg1">
                    <a:lumMod val="85000"/>
                  </a:schemeClr>
                </a:solidFill>
              </a:rPr>
              <a:t>(</a:t>
            </a:r>
            <a:r>
              <a:rPr lang="zh-CN" altLang="en-US" dirty="0">
                <a:solidFill>
                  <a:schemeClr val="bg1">
                    <a:lumMod val="85000"/>
                  </a:schemeClr>
                </a:solidFill>
              </a:rPr>
              <a:t>复习</a:t>
            </a:r>
            <a:r>
              <a:rPr lang="en-US" altLang="zh-CN" dirty="0">
                <a:solidFill>
                  <a:schemeClr val="bg1">
                    <a:lumMod val="85000"/>
                  </a:schemeClr>
                </a:solidFill>
              </a:rPr>
              <a:t>)</a:t>
            </a:r>
          </a:p>
          <a:p>
            <a:pPr algn="just" eaLnBrk="1" hangingPunct="1">
              <a:lnSpc>
                <a:spcPct val="200000"/>
              </a:lnSpc>
            </a:pPr>
            <a:r>
              <a:rPr lang="zh-CN" altLang="en-US" dirty="0" smtClean="0"/>
              <a:t>随机变量和随机过程 </a:t>
            </a:r>
            <a:r>
              <a:rPr lang="en-US" altLang="zh-CN" dirty="0" smtClean="0"/>
              <a:t>(</a:t>
            </a:r>
            <a:r>
              <a:rPr lang="zh-CN" altLang="en-US" dirty="0" smtClean="0"/>
              <a:t>复习</a:t>
            </a:r>
            <a:r>
              <a:rPr lang="en-US" altLang="zh-CN" dirty="0" smtClean="0"/>
              <a:t>)</a:t>
            </a:r>
            <a:endParaRPr lang="en-US" altLang="zh-CN" dirty="0"/>
          </a:p>
          <a:p>
            <a:pPr algn="just" eaLnBrk="1" hangingPunct="1">
              <a:lnSpc>
                <a:spcPct val="200000"/>
              </a:lnSpc>
            </a:pPr>
            <a:r>
              <a:rPr lang="zh-CN" altLang="en-US" dirty="0" smtClean="0">
                <a:solidFill>
                  <a:schemeClr val="bg1">
                    <a:lumMod val="85000"/>
                  </a:schemeClr>
                </a:solidFill>
              </a:rPr>
              <a:t>随机场的基本</a:t>
            </a:r>
            <a:r>
              <a:rPr lang="zh-CN" altLang="en-US" dirty="0" smtClean="0">
                <a:solidFill>
                  <a:schemeClr val="bg1">
                    <a:lumMod val="85000"/>
                  </a:schemeClr>
                </a:solidFill>
              </a:rPr>
              <a:t>概念</a:t>
            </a:r>
            <a:endParaRPr lang="en-US" altLang="zh-CN" dirty="0" smtClean="0">
              <a:solidFill>
                <a:schemeClr val="bg1">
                  <a:lumMod val="85000"/>
                </a:schemeClr>
              </a:solidFill>
            </a:endParaRPr>
          </a:p>
          <a:p>
            <a:pPr algn="just" eaLnBrk="1" hangingPunct="1">
              <a:lnSpc>
                <a:spcPct val="200000"/>
              </a:lnSpc>
            </a:pPr>
            <a:r>
              <a:rPr lang="zh-CN" altLang="en-US" dirty="0" smtClean="0">
                <a:solidFill>
                  <a:schemeClr val="bg1">
                    <a:lumMod val="85000"/>
                  </a:schemeClr>
                </a:solidFill>
              </a:rPr>
              <a:t>图像的空间域模型</a:t>
            </a:r>
            <a:endParaRPr lang="en-US" altLang="zh-CN" dirty="0" smtClean="0">
              <a:solidFill>
                <a:schemeClr val="bg1">
                  <a:lumMod val="85000"/>
                </a:schemeClr>
              </a:solidFill>
            </a:endParaRPr>
          </a:p>
          <a:p>
            <a:pPr algn="just" eaLnBrk="1" hangingPunct="1">
              <a:lnSpc>
                <a:spcPct val="250000"/>
              </a:lnSpc>
            </a:pPr>
            <a:endParaRPr lang="en-US" dirty="0"/>
          </a:p>
        </p:txBody>
      </p:sp>
    </p:spTree>
    <p:extLst>
      <p:ext uri="{BB962C8B-B14F-4D97-AF65-F5344CB8AC3E}">
        <p14:creationId xmlns:p14="http://schemas.microsoft.com/office/powerpoint/2010/main" val="26314759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样本空间</a:t>
            </a:r>
            <a:endParaRPr lang="zh-CN" altLang="en-US" b="1" dirty="0"/>
          </a:p>
        </p:txBody>
      </p:sp>
      <p:sp>
        <p:nvSpPr>
          <p:cNvPr id="3" name="内容占位符 2"/>
          <p:cNvSpPr>
            <a:spLocks noGrp="1"/>
          </p:cNvSpPr>
          <p:nvPr>
            <p:ph idx="1"/>
          </p:nvPr>
        </p:nvSpPr>
        <p:spPr/>
        <p:txBody>
          <a:bodyPr/>
          <a:lstStyle/>
          <a:p>
            <a:r>
              <a:rPr lang="zh-CN" altLang="en-US" dirty="0" smtClean="0"/>
              <a:t>一个随机试验的所有可能的结果的集合称为该实验的样本空间。</a:t>
            </a:r>
            <a:endParaRPr lang="en-US" altLang="zh-CN" dirty="0" smtClean="0"/>
          </a:p>
          <a:p>
            <a:endParaRPr lang="en-US" altLang="zh-CN" dirty="0"/>
          </a:p>
          <a:p>
            <a:r>
              <a:rPr lang="zh-CN" altLang="en-US" dirty="0" smtClean="0"/>
              <a:t>例子</a:t>
            </a:r>
            <a:r>
              <a:rPr lang="en-US" altLang="zh-CN" dirty="0" smtClean="0"/>
              <a:t>1</a:t>
            </a:r>
            <a:r>
              <a:rPr lang="zh-CN" altLang="en-US" dirty="0" smtClean="0"/>
              <a:t>：抛掷一枚硬币 </a:t>
            </a:r>
            <a:endParaRPr lang="en-US" altLang="zh-CN" dirty="0" smtClean="0"/>
          </a:p>
          <a:p>
            <a:endParaRPr lang="en-US" altLang="zh-CN" dirty="0" smtClean="0"/>
          </a:p>
          <a:p>
            <a:r>
              <a:rPr lang="zh-CN" altLang="en-US" dirty="0" smtClean="0"/>
              <a:t>例子</a:t>
            </a:r>
            <a:r>
              <a:rPr lang="en-US" altLang="zh-CN" dirty="0" smtClean="0"/>
              <a:t>2</a:t>
            </a:r>
            <a:r>
              <a:rPr lang="zh-CN" altLang="en-US" dirty="0" smtClean="0"/>
              <a:t>：抛掷一颗骰子</a:t>
            </a:r>
            <a:endParaRPr lang="en-US" altLang="zh-CN" dirty="0" smtClean="0"/>
          </a:p>
          <a:p>
            <a:endParaRPr lang="en-US" altLang="zh-CN" dirty="0"/>
          </a:p>
          <a:p>
            <a:r>
              <a:rPr lang="zh-CN" altLang="en-US" dirty="0" smtClean="0"/>
              <a:t>例子</a:t>
            </a:r>
            <a:r>
              <a:rPr lang="en-US" altLang="zh-CN" dirty="0" smtClean="0"/>
              <a:t>3</a:t>
            </a:r>
            <a:r>
              <a:rPr lang="zh-CN" altLang="en-US" dirty="0" smtClean="0"/>
              <a:t>：抛掷二枚</a:t>
            </a:r>
            <a:r>
              <a:rPr lang="zh-CN" altLang="en-US" dirty="0"/>
              <a:t>硬币 </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24</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673604016"/>
              </p:ext>
            </p:extLst>
          </p:nvPr>
        </p:nvGraphicFramePr>
        <p:xfrm>
          <a:off x="3914525" y="2747196"/>
          <a:ext cx="2108057" cy="766566"/>
        </p:xfrm>
        <a:graphic>
          <a:graphicData uri="http://schemas.openxmlformats.org/presentationml/2006/ole">
            <mc:AlternateContent xmlns:mc="http://schemas.openxmlformats.org/markup-compatibility/2006">
              <mc:Choice xmlns:v="urn:schemas-microsoft-com:vml" Requires="v">
                <p:oleObj spid="_x0000_s131200" name="Equation" r:id="rId3" imgW="698400" imgH="253800" progId="Equation.DSMT4">
                  <p:embed/>
                </p:oleObj>
              </mc:Choice>
              <mc:Fallback>
                <p:oleObj name="Equation" r:id="rId3" imgW="698400" imgH="253800" progId="Equation.DSMT4">
                  <p:embed/>
                  <p:pic>
                    <p:nvPicPr>
                      <p:cNvPr id="0" name=""/>
                      <p:cNvPicPr/>
                      <p:nvPr/>
                    </p:nvPicPr>
                    <p:blipFill>
                      <a:blip r:embed="rId4"/>
                      <a:stretch>
                        <a:fillRect/>
                      </a:stretch>
                    </p:blipFill>
                    <p:spPr>
                      <a:xfrm>
                        <a:off x="3914525" y="2747196"/>
                        <a:ext cx="2108057" cy="766566"/>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023851657"/>
              </p:ext>
            </p:extLst>
          </p:nvPr>
        </p:nvGraphicFramePr>
        <p:xfrm>
          <a:off x="3822058" y="3625681"/>
          <a:ext cx="3295650" cy="766762"/>
        </p:xfrm>
        <a:graphic>
          <a:graphicData uri="http://schemas.openxmlformats.org/presentationml/2006/ole">
            <mc:AlternateContent xmlns:mc="http://schemas.openxmlformats.org/markup-compatibility/2006">
              <mc:Choice xmlns:v="urn:schemas-microsoft-com:vml" Requires="v">
                <p:oleObj spid="_x0000_s131201" name="Equation" r:id="rId5" imgW="1091880" imgH="253800" progId="Equation.DSMT4">
                  <p:embed/>
                </p:oleObj>
              </mc:Choice>
              <mc:Fallback>
                <p:oleObj name="Equation" r:id="rId5" imgW="1091880" imgH="253800" progId="Equation.DSMT4">
                  <p:embed/>
                  <p:pic>
                    <p:nvPicPr>
                      <p:cNvPr id="0" name=""/>
                      <p:cNvPicPr/>
                      <p:nvPr/>
                    </p:nvPicPr>
                    <p:blipFill>
                      <a:blip r:embed="rId6"/>
                      <a:stretch>
                        <a:fillRect/>
                      </a:stretch>
                    </p:blipFill>
                    <p:spPr>
                      <a:xfrm>
                        <a:off x="3822058" y="3625681"/>
                        <a:ext cx="3295650" cy="766762"/>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2410229519"/>
              </p:ext>
            </p:extLst>
          </p:nvPr>
        </p:nvGraphicFramePr>
        <p:xfrm>
          <a:off x="1828497" y="5160964"/>
          <a:ext cx="6745287" cy="766762"/>
        </p:xfrm>
        <a:graphic>
          <a:graphicData uri="http://schemas.openxmlformats.org/presentationml/2006/ole">
            <mc:AlternateContent xmlns:mc="http://schemas.openxmlformats.org/markup-compatibility/2006">
              <mc:Choice xmlns:v="urn:schemas-microsoft-com:vml" Requires="v">
                <p:oleObj spid="_x0000_s131202" name="Equation" r:id="rId7" imgW="2234880" imgH="253800" progId="Equation.DSMT4">
                  <p:embed/>
                </p:oleObj>
              </mc:Choice>
              <mc:Fallback>
                <p:oleObj name="Equation" r:id="rId7" imgW="2234880" imgH="253800" progId="Equation.DSMT4">
                  <p:embed/>
                  <p:pic>
                    <p:nvPicPr>
                      <p:cNvPr id="0" name=""/>
                      <p:cNvPicPr/>
                      <p:nvPr/>
                    </p:nvPicPr>
                    <p:blipFill>
                      <a:blip r:embed="rId8"/>
                      <a:stretch>
                        <a:fillRect/>
                      </a:stretch>
                    </p:blipFill>
                    <p:spPr>
                      <a:xfrm>
                        <a:off x="1828497" y="5160964"/>
                        <a:ext cx="6745287" cy="766762"/>
                      </a:xfrm>
                      <a:prstGeom prst="rect">
                        <a:avLst/>
                      </a:prstGeom>
                    </p:spPr>
                  </p:pic>
                </p:oleObj>
              </mc:Fallback>
            </mc:AlternateContent>
          </a:graphicData>
        </a:graphic>
      </p:graphicFrame>
    </p:spTree>
    <p:extLst>
      <p:ext uri="{BB962C8B-B14F-4D97-AF65-F5344CB8AC3E}">
        <p14:creationId xmlns:p14="http://schemas.microsoft.com/office/powerpoint/2010/main" val="15342900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概率的</a:t>
            </a:r>
            <a:r>
              <a:rPr lang="zh-CN" altLang="en-US" b="1" dirty="0" smtClean="0"/>
              <a:t>形式化</a:t>
            </a:r>
            <a:r>
              <a:rPr lang="en-US" altLang="zh-CN" b="1" dirty="0" smtClean="0"/>
              <a:t>(</a:t>
            </a:r>
            <a:r>
              <a:rPr lang="zh-CN" altLang="en-US" b="1" dirty="0" smtClean="0"/>
              <a:t>公理化</a:t>
            </a:r>
            <a:r>
              <a:rPr lang="en-US" altLang="zh-CN" b="1" dirty="0" smtClean="0"/>
              <a:t>)</a:t>
            </a:r>
            <a:r>
              <a:rPr lang="zh-CN" altLang="en-US" b="1" dirty="0" smtClean="0"/>
              <a:t>定义</a:t>
            </a:r>
            <a:endParaRPr lang="zh-CN" altLang="en-US" b="1" dirty="0"/>
          </a:p>
        </p:txBody>
      </p:sp>
      <p:sp>
        <p:nvSpPr>
          <p:cNvPr id="3" name="内容占位符 2"/>
          <p:cNvSpPr>
            <a:spLocks noGrp="1"/>
          </p:cNvSpPr>
          <p:nvPr>
            <p:ph idx="1"/>
          </p:nvPr>
        </p:nvSpPr>
        <p:spPr/>
        <p:txBody>
          <a:bodyPr/>
          <a:lstStyle/>
          <a:p>
            <a:r>
              <a:rPr lang="zh-CN" altLang="en-US" dirty="0" smtClean="0"/>
              <a:t>对于样本空间</a:t>
            </a:r>
            <a:r>
              <a:rPr lang="en-US" altLang="zh-CN" i="1" dirty="0" smtClean="0"/>
              <a:t>S</a:t>
            </a:r>
            <a:r>
              <a:rPr lang="zh-CN" altLang="en-US" dirty="0" smtClean="0"/>
              <a:t>的每一个事件</a:t>
            </a:r>
            <a:r>
              <a:rPr lang="en-US" altLang="zh-CN" i="1" dirty="0" smtClean="0"/>
              <a:t>E</a:t>
            </a:r>
            <a:r>
              <a:rPr lang="zh-CN" altLang="en-US" dirty="0" smtClean="0"/>
              <a:t>，如果一个函数满足</a:t>
            </a:r>
            <a:r>
              <a:rPr lang="en-US" altLang="zh-CN" i="1" dirty="0" smtClean="0"/>
              <a:t>P</a:t>
            </a:r>
            <a:r>
              <a:rPr lang="en-US" altLang="zh-CN" dirty="0" smtClean="0"/>
              <a:t>(</a:t>
            </a:r>
            <a:r>
              <a:rPr lang="en-US" altLang="zh-CN" i="1" dirty="0" smtClean="0"/>
              <a:t>E</a:t>
            </a:r>
            <a:r>
              <a:rPr lang="en-US" altLang="zh-CN" dirty="0" smtClean="0"/>
              <a:t>)</a:t>
            </a:r>
            <a:r>
              <a:rPr lang="zh-CN" altLang="en-US" dirty="0" smtClean="0"/>
              <a:t>如果满足以下三个条件，该函数称为</a:t>
            </a:r>
            <a:r>
              <a:rPr lang="zh-CN" altLang="en-US" dirty="0"/>
              <a:t>事</a:t>
            </a:r>
            <a:r>
              <a:rPr lang="zh-CN" altLang="en-US" dirty="0" smtClean="0"/>
              <a:t>件</a:t>
            </a:r>
            <a:r>
              <a:rPr lang="en-US" altLang="zh-CN" i="1" dirty="0" smtClean="0"/>
              <a:t>E</a:t>
            </a:r>
            <a:r>
              <a:rPr lang="zh-CN" altLang="en-US" dirty="0" smtClean="0"/>
              <a:t>的概率</a:t>
            </a:r>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25</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1098073420"/>
              </p:ext>
            </p:extLst>
          </p:nvPr>
        </p:nvGraphicFramePr>
        <p:xfrm>
          <a:off x="1173253" y="3002333"/>
          <a:ext cx="7176362" cy="2205849"/>
        </p:xfrm>
        <a:graphic>
          <a:graphicData uri="http://schemas.openxmlformats.org/presentationml/2006/ole">
            <mc:AlternateContent xmlns:mc="http://schemas.openxmlformats.org/markup-compatibility/2006">
              <mc:Choice xmlns:v="urn:schemas-microsoft-com:vml" Requires="v">
                <p:oleObj spid="_x0000_s132140" name="Equation" r:id="rId3" imgW="3098520" imgH="952200" progId="Equation.DSMT4">
                  <p:embed/>
                </p:oleObj>
              </mc:Choice>
              <mc:Fallback>
                <p:oleObj name="Equation" r:id="rId3" imgW="3098520" imgH="952200" progId="Equation.DSMT4">
                  <p:embed/>
                  <p:pic>
                    <p:nvPicPr>
                      <p:cNvPr id="0" name=""/>
                      <p:cNvPicPr/>
                      <p:nvPr/>
                    </p:nvPicPr>
                    <p:blipFill>
                      <a:blip r:embed="rId4"/>
                      <a:stretch>
                        <a:fillRect/>
                      </a:stretch>
                    </p:blipFill>
                    <p:spPr>
                      <a:xfrm>
                        <a:off x="1173253" y="3002333"/>
                        <a:ext cx="7176362" cy="2205849"/>
                      </a:xfrm>
                      <a:prstGeom prst="rect">
                        <a:avLst/>
                      </a:prstGeom>
                    </p:spPr>
                  </p:pic>
                </p:oleObj>
              </mc:Fallback>
            </mc:AlternateContent>
          </a:graphicData>
        </a:graphic>
      </p:graphicFrame>
    </p:spTree>
    <p:extLst>
      <p:ext uri="{BB962C8B-B14F-4D97-AF65-F5344CB8AC3E}">
        <p14:creationId xmlns:p14="http://schemas.microsoft.com/office/powerpoint/2010/main" val="60710799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随机变量的分布函数</a:t>
            </a:r>
            <a:endParaRPr lang="zh-CN" altLang="en-US" b="1" dirty="0"/>
          </a:p>
        </p:txBody>
      </p:sp>
      <p:sp>
        <p:nvSpPr>
          <p:cNvPr id="3" name="内容占位符 2"/>
          <p:cNvSpPr>
            <a:spLocks noGrp="1"/>
          </p:cNvSpPr>
          <p:nvPr>
            <p:ph idx="1"/>
          </p:nvPr>
        </p:nvSpPr>
        <p:spPr/>
        <p:txBody>
          <a:bodyPr/>
          <a:lstStyle/>
          <a:p>
            <a:r>
              <a:rPr lang="zh-CN" altLang="en-US" dirty="0"/>
              <a:t>单一</a:t>
            </a:r>
            <a:r>
              <a:rPr lang="zh-CN" altLang="en-US" dirty="0" smtClean="0"/>
              <a:t>随机变量的累积分布函数</a:t>
            </a:r>
            <a:r>
              <a:rPr lang="en-US" altLang="zh-CN" dirty="0" smtClean="0"/>
              <a:t>(cumulative distribution function, CDF)</a:t>
            </a:r>
            <a:r>
              <a:rPr lang="zh-CN" altLang="en-US" dirty="0" smtClean="0"/>
              <a:t>，简称分布函数的定义如下：</a:t>
            </a:r>
            <a:endParaRPr lang="en-US" altLang="zh-CN" dirty="0" smtClean="0"/>
          </a:p>
          <a:p>
            <a:endParaRPr lang="en-US" altLang="zh-CN" dirty="0"/>
          </a:p>
          <a:p>
            <a:endParaRPr lang="en-US" altLang="zh-CN" dirty="0" smtClean="0"/>
          </a:p>
          <a:p>
            <a:r>
              <a:rPr lang="zh-CN" altLang="en-US" dirty="0" smtClean="0"/>
              <a:t>两个随机变量的联合累积</a:t>
            </a:r>
            <a:r>
              <a:rPr lang="zh-CN" altLang="en-US" dirty="0"/>
              <a:t>分布函数</a:t>
            </a:r>
            <a:r>
              <a:rPr lang="en-US" altLang="zh-CN" dirty="0" smtClean="0"/>
              <a:t>(joint cumulative </a:t>
            </a:r>
            <a:r>
              <a:rPr lang="en-US" altLang="zh-CN" dirty="0"/>
              <a:t>distribution function, CDF)</a:t>
            </a:r>
            <a:r>
              <a:rPr lang="zh-CN" altLang="en-US" dirty="0"/>
              <a:t>，简称分布函数的定义如下：</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26</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3008991993"/>
              </p:ext>
            </p:extLst>
          </p:nvPr>
        </p:nvGraphicFramePr>
        <p:xfrm>
          <a:off x="2297135" y="2500334"/>
          <a:ext cx="3603882" cy="819064"/>
        </p:xfrm>
        <a:graphic>
          <a:graphicData uri="http://schemas.openxmlformats.org/presentationml/2006/ole">
            <mc:AlternateContent xmlns:mc="http://schemas.openxmlformats.org/markup-compatibility/2006">
              <mc:Choice xmlns:v="urn:schemas-microsoft-com:vml" Requires="v">
                <p:oleObj spid="_x0000_s134184" name="Equation" r:id="rId3" imgW="1117440" imgH="253800" progId="Equation.DSMT4">
                  <p:embed/>
                </p:oleObj>
              </mc:Choice>
              <mc:Fallback>
                <p:oleObj name="Equation" r:id="rId3" imgW="1117440" imgH="253800" progId="Equation.DSMT4">
                  <p:embed/>
                  <p:pic>
                    <p:nvPicPr>
                      <p:cNvPr id="0" name=""/>
                      <p:cNvPicPr/>
                      <p:nvPr/>
                    </p:nvPicPr>
                    <p:blipFill>
                      <a:blip r:embed="rId4"/>
                      <a:stretch>
                        <a:fillRect/>
                      </a:stretch>
                    </p:blipFill>
                    <p:spPr>
                      <a:xfrm>
                        <a:off x="2297135" y="2500334"/>
                        <a:ext cx="3603882" cy="819064"/>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1864760915"/>
              </p:ext>
            </p:extLst>
          </p:nvPr>
        </p:nvGraphicFramePr>
        <p:xfrm>
          <a:off x="1457325" y="4313238"/>
          <a:ext cx="5283200" cy="819150"/>
        </p:xfrm>
        <a:graphic>
          <a:graphicData uri="http://schemas.openxmlformats.org/presentationml/2006/ole">
            <mc:AlternateContent xmlns:mc="http://schemas.openxmlformats.org/markup-compatibility/2006">
              <mc:Choice xmlns:v="urn:schemas-microsoft-com:vml" Requires="v">
                <p:oleObj spid="_x0000_s134185" name="Equation" r:id="rId5" imgW="1638000" imgH="253800" progId="Equation.DSMT4">
                  <p:embed/>
                </p:oleObj>
              </mc:Choice>
              <mc:Fallback>
                <p:oleObj name="Equation" r:id="rId5" imgW="1638000" imgH="253800" progId="Equation.DSMT4">
                  <p:embed/>
                  <p:pic>
                    <p:nvPicPr>
                      <p:cNvPr id="0" name=""/>
                      <p:cNvPicPr/>
                      <p:nvPr/>
                    </p:nvPicPr>
                    <p:blipFill>
                      <a:blip r:embed="rId6"/>
                      <a:stretch>
                        <a:fillRect/>
                      </a:stretch>
                    </p:blipFill>
                    <p:spPr>
                      <a:xfrm>
                        <a:off x="1457325" y="4313238"/>
                        <a:ext cx="5283200" cy="819150"/>
                      </a:xfrm>
                      <a:prstGeom prst="rect">
                        <a:avLst/>
                      </a:prstGeom>
                    </p:spPr>
                  </p:pic>
                </p:oleObj>
              </mc:Fallback>
            </mc:AlternateContent>
          </a:graphicData>
        </a:graphic>
      </p:graphicFrame>
    </p:spTree>
    <p:extLst>
      <p:ext uri="{BB962C8B-B14F-4D97-AF65-F5344CB8AC3E}">
        <p14:creationId xmlns:p14="http://schemas.microsoft.com/office/powerpoint/2010/main" val="71472861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随机过程的基本概念</a:t>
            </a:r>
            <a:endParaRPr lang="zh-CN" altLang="en-US" b="1" dirty="0"/>
          </a:p>
        </p:txBody>
      </p:sp>
      <p:sp>
        <p:nvSpPr>
          <p:cNvPr id="3" name="内容占位符 2"/>
          <p:cNvSpPr>
            <a:spLocks noGrp="1"/>
          </p:cNvSpPr>
          <p:nvPr>
            <p:ph idx="1"/>
          </p:nvPr>
        </p:nvSpPr>
        <p:spPr/>
        <p:txBody>
          <a:bodyPr/>
          <a:lstStyle/>
          <a:p>
            <a:r>
              <a:rPr lang="zh-CN" altLang="en-US" dirty="0"/>
              <a:t>一</a:t>
            </a:r>
            <a:r>
              <a:rPr lang="zh-CN" altLang="en-US" dirty="0" smtClean="0"/>
              <a:t>个随机过程                    是随机变量的一个集合。</a:t>
            </a:r>
            <a:endParaRPr lang="en-US" altLang="zh-CN" dirty="0" smtClean="0"/>
          </a:p>
          <a:p>
            <a:endParaRPr lang="en-US" altLang="zh-CN" dirty="0"/>
          </a:p>
          <a:p>
            <a:r>
              <a:rPr lang="zh-CN" altLang="en-US" dirty="0" smtClean="0"/>
              <a:t>集合</a:t>
            </a:r>
            <a:r>
              <a:rPr lang="en-US" altLang="zh-CN" dirty="0" smtClean="0"/>
              <a:t>T</a:t>
            </a:r>
            <a:r>
              <a:rPr lang="zh-CN" altLang="en-US" dirty="0" smtClean="0"/>
              <a:t>称为此过程的指标集 </a:t>
            </a:r>
            <a:r>
              <a:rPr lang="en-US" altLang="zh-CN" dirty="0" smtClean="0"/>
              <a:t>(index set)</a:t>
            </a:r>
            <a:r>
              <a:rPr lang="zh-CN" altLang="en-US" dirty="0" smtClean="0"/>
              <a:t>。如果</a:t>
            </a:r>
            <a:r>
              <a:rPr lang="en-US" altLang="zh-CN" dirty="0" smtClean="0"/>
              <a:t>T</a:t>
            </a:r>
            <a:r>
              <a:rPr lang="zh-CN" altLang="en-US" dirty="0" smtClean="0"/>
              <a:t>是可数集，该随机过程称为一个离散随机过程。如果</a:t>
            </a:r>
            <a:r>
              <a:rPr lang="en-US" altLang="zh-CN" dirty="0" smtClean="0"/>
              <a:t>T</a:t>
            </a:r>
            <a:r>
              <a:rPr lang="zh-CN" altLang="en-US" dirty="0" smtClean="0"/>
              <a:t>是一个实数区间，该随机过程称为一个连续随机过程。</a:t>
            </a:r>
            <a:endParaRPr lang="en-US" altLang="zh-CN" dirty="0" smtClean="0"/>
          </a:p>
          <a:p>
            <a:endParaRPr lang="en-US" altLang="zh-CN" dirty="0"/>
          </a:p>
          <a:p>
            <a:r>
              <a:rPr lang="zh-CN" altLang="en-US" dirty="0" smtClean="0"/>
              <a:t>随机变量       所有可能取的值的全体称为该随机过程的状态空间。</a:t>
            </a:r>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27</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1995488728"/>
              </p:ext>
            </p:extLst>
          </p:nvPr>
        </p:nvGraphicFramePr>
        <p:xfrm>
          <a:off x="2699880" y="1600200"/>
          <a:ext cx="1752185" cy="530965"/>
        </p:xfrm>
        <a:graphic>
          <a:graphicData uri="http://schemas.openxmlformats.org/presentationml/2006/ole">
            <mc:AlternateContent xmlns:mc="http://schemas.openxmlformats.org/markup-compatibility/2006">
              <mc:Choice xmlns:v="urn:schemas-microsoft-com:vml" Requires="v">
                <p:oleObj spid="_x0000_s135208" name="Equation" r:id="rId3" imgW="838080" imgH="253800" progId="Equation.DSMT4">
                  <p:embed/>
                </p:oleObj>
              </mc:Choice>
              <mc:Fallback>
                <p:oleObj name="Equation" r:id="rId3" imgW="838080" imgH="253800" progId="Equation.DSMT4">
                  <p:embed/>
                  <p:pic>
                    <p:nvPicPr>
                      <p:cNvPr id="0" name=""/>
                      <p:cNvPicPr/>
                      <p:nvPr/>
                    </p:nvPicPr>
                    <p:blipFill>
                      <a:blip r:embed="rId4"/>
                      <a:stretch>
                        <a:fillRect/>
                      </a:stretch>
                    </p:blipFill>
                    <p:spPr>
                      <a:xfrm>
                        <a:off x="2699880" y="1600200"/>
                        <a:ext cx="1752185" cy="53096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009057135"/>
              </p:ext>
            </p:extLst>
          </p:nvPr>
        </p:nvGraphicFramePr>
        <p:xfrm>
          <a:off x="2058617" y="4091139"/>
          <a:ext cx="703893" cy="502781"/>
        </p:xfrm>
        <a:graphic>
          <a:graphicData uri="http://schemas.openxmlformats.org/presentationml/2006/ole">
            <mc:AlternateContent xmlns:mc="http://schemas.openxmlformats.org/markup-compatibility/2006">
              <mc:Choice xmlns:v="urn:schemas-microsoft-com:vml" Requires="v">
                <p:oleObj spid="_x0000_s135209" name="Equation" r:id="rId5" imgW="355320" imgH="253800" progId="Equation.DSMT4">
                  <p:embed/>
                </p:oleObj>
              </mc:Choice>
              <mc:Fallback>
                <p:oleObj name="Equation" r:id="rId5" imgW="355320" imgH="253800" progId="Equation.DSMT4">
                  <p:embed/>
                  <p:pic>
                    <p:nvPicPr>
                      <p:cNvPr id="0" name=""/>
                      <p:cNvPicPr/>
                      <p:nvPr/>
                    </p:nvPicPr>
                    <p:blipFill>
                      <a:blip r:embed="rId6"/>
                      <a:stretch>
                        <a:fillRect/>
                      </a:stretch>
                    </p:blipFill>
                    <p:spPr>
                      <a:xfrm>
                        <a:off x="2058617" y="4091139"/>
                        <a:ext cx="703893" cy="502781"/>
                      </a:xfrm>
                      <a:prstGeom prst="rect">
                        <a:avLst/>
                      </a:prstGeom>
                    </p:spPr>
                  </p:pic>
                </p:oleObj>
              </mc:Fallback>
            </mc:AlternateContent>
          </a:graphicData>
        </a:graphic>
      </p:graphicFrame>
    </p:spTree>
    <p:extLst>
      <p:ext uri="{BB962C8B-B14F-4D97-AF65-F5344CB8AC3E}">
        <p14:creationId xmlns:p14="http://schemas.microsoft.com/office/powerpoint/2010/main" val="13690624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zh-CN" altLang="en-US" dirty="0" smtClean="0"/>
              <a:t>均值函数  </a:t>
            </a:r>
            <a:endParaRPr lang="en-US" altLang="zh-CN" dirty="0" smtClean="0"/>
          </a:p>
          <a:p>
            <a:endParaRPr lang="en-US" altLang="zh-CN" dirty="0"/>
          </a:p>
          <a:p>
            <a:r>
              <a:rPr lang="zh-CN" altLang="en-US" dirty="0" smtClean="0"/>
              <a:t>方差函数</a:t>
            </a:r>
            <a:endParaRPr lang="en-US" altLang="zh-CN" dirty="0" smtClean="0"/>
          </a:p>
          <a:p>
            <a:endParaRPr lang="en-US" altLang="zh-CN" dirty="0"/>
          </a:p>
          <a:p>
            <a:r>
              <a:rPr lang="zh-CN" altLang="en-US" dirty="0" smtClean="0"/>
              <a:t>协方差函数</a:t>
            </a:r>
            <a:endParaRPr lang="en-US" altLang="zh-CN" dirty="0" smtClean="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28</a:t>
            </a:fld>
            <a:endParaRPr lang="en-US"/>
          </a:p>
        </p:txBody>
      </p:sp>
      <p:sp>
        <p:nvSpPr>
          <p:cNvPr id="5" name="标题 1"/>
          <p:cNvSpPr>
            <a:spLocks noGrp="1"/>
          </p:cNvSpPr>
          <p:nvPr>
            <p:ph type="title"/>
          </p:nvPr>
        </p:nvSpPr>
        <p:spPr>
          <a:xfrm>
            <a:off x="457200" y="556578"/>
            <a:ext cx="8229600" cy="548322"/>
          </a:xfrm>
        </p:spPr>
        <p:txBody>
          <a:bodyPr/>
          <a:lstStyle/>
          <a:p>
            <a:r>
              <a:rPr lang="zh-CN" altLang="en-US" b="1" dirty="0" smtClean="0"/>
              <a:t>随机过程的基本数字特征</a:t>
            </a:r>
            <a:endParaRPr lang="zh-CN" altLang="en-US" b="1" dirty="0"/>
          </a:p>
        </p:txBody>
      </p:sp>
      <p:graphicFrame>
        <p:nvGraphicFramePr>
          <p:cNvPr id="6" name="对象 5"/>
          <p:cNvGraphicFramePr>
            <a:graphicFrameLocks noChangeAspect="1"/>
          </p:cNvGraphicFramePr>
          <p:nvPr>
            <p:extLst>
              <p:ext uri="{D42A27DB-BD31-4B8C-83A1-F6EECF244321}">
                <p14:modId xmlns:p14="http://schemas.microsoft.com/office/powerpoint/2010/main" val="854548162"/>
              </p:ext>
            </p:extLst>
          </p:nvPr>
        </p:nvGraphicFramePr>
        <p:xfrm>
          <a:off x="2453970" y="1499991"/>
          <a:ext cx="2621855" cy="616907"/>
        </p:xfrm>
        <a:graphic>
          <a:graphicData uri="http://schemas.openxmlformats.org/presentationml/2006/ole">
            <mc:AlternateContent xmlns:mc="http://schemas.openxmlformats.org/markup-compatibility/2006">
              <mc:Choice xmlns:v="urn:schemas-microsoft-com:vml" Requires="v">
                <p:oleObj spid="_x0000_s136248" name="Equation" r:id="rId3" imgW="1079280" imgH="253800" progId="Equation.DSMT4">
                  <p:embed/>
                </p:oleObj>
              </mc:Choice>
              <mc:Fallback>
                <p:oleObj name="Equation" r:id="rId3" imgW="1079280" imgH="253800" progId="Equation.DSMT4">
                  <p:embed/>
                  <p:pic>
                    <p:nvPicPr>
                      <p:cNvPr id="0" name=""/>
                      <p:cNvPicPr/>
                      <p:nvPr/>
                    </p:nvPicPr>
                    <p:blipFill>
                      <a:blip r:embed="rId4"/>
                      <a:stretch>
                        <a:fillRect/>
                      </a:stretch>
                    </p:blipFill>
                    <p:spPr>
                      <a:xfrm>
                        <a:off x="2453970" y="1499991"/>
                        <a:ext cx="2621855" cy="616907"/>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265662086"/>
              </p:ext>
            </p:extLst>
          </p:nvPr>
        </p:nvGraphicFramePr>
        <p:xfrm>
          <a:off x="2505868" y="2244345"/>
          <a:ext cx="4132263" cy="865187"/>
        </p:xfrm>
        <a:graphic>
          <a:graphicData uri="http://schemas.openxmlformats.org/presentationml/2006/ole">
            <mc:AlternateContent xmlns:mc="http://schemas.openxmlformats.org/markup-compatibility/2006">
              <mc:Choice xmlns:v="urn:schemas-microsoft-com:vml" Requires="v">
                <p:oleObj spid="_x0000_s136249" name="Equation" r:id="rId5" imgW="1701720" imgH="355320" progId="Equation.DSMT4">
                  <p:embed/>
                </p:oleObj>
              </mc:Choice>
              <mc:Fallback>
                <p:oleObj name="Equation" r:id="rId5" imgW="1701720" imgH="355320" progId="Equation.DSMT4">
                  <p:embed/>
                  <p:pic>
                    <p:nvPicPr>
                      <p:cNvPr id="0" name=""/>
                      <p:cNvPicPr/>
                      <p:nvPr/>
                    </p:nvPicPr>
                    <p:blipFill>
                      <a:blip r:embed="rId6"/>
                      <a:stretch>
                        <a:fillRect/>
                      </a:stretch>
                    </p:blipFill>
                    <p:spPr>
                      <a:xfrm>
                        <a:off x="2505868" y="2244345"/>
                        <a:ext cx="4132263" cy="865187"/>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695118316"/>
              </p:ext>
            </p:extLst>
          </p:nvPr>
        </p:nvGraphicFramePr>
        <p:xfrm>
          <a:off x="2505075" y="3284538"/>
          <a:ext cx="4132263" cy="617537"/>
        </p:xfrm>
        <a:graphic>
          <a:graphicData uri="http://schemas.openxmlformats.org/presentationml/2006/ole">
            <mc:AlternateContent xmlns:mc="http://schemas.openxmlformats.org/markup-compatibility/2006">
              <mc:Choice xmlns:v="urn:schemas-microsoft-com:vml" Requires="v">
                <p:oleObj spid="_x0000_s136250" name="Equation" r:id="rId7" imgW="1701720" imgH="253800" progId="Equation.DSMT4">
                  <p:embed/>
                </p:oleObj>
              </mc:Choice>
              <mc:Fallback>
                <p:oleObj name="Equation" r:id="rId7" imgW="1701720" imgH="253800" progId="Equation.DSMT4">
                  <p:embed/>
                  <p:pic>
                    <p:nvPicPr>
                      <p:cNvPr id="0" name=""/>
                      <p:cNvPicPr/>
                      <p:nvPr/>
                    </p:nvPicPr>
                    <p:blipFill>
                      <a:blip r:embed="rId8"/>
                      <a:stretch>
                        <a:fillRect/>
                      </a:stretch>
                    </p:blipFill>
                    <p:spPr>
                      <a:xfrm>
                        <a:off x="2505075" y="3284538"/>
                        <a:ext cx="4132263" cy="617537"/>
                      </a:xfrm>
                      <a:prstGeom prst="rect">
                        <a:avLst/>
                      </a:prstGeom>
                    </p:spPr>
                  </p:pic>
                </p:oleObj>
              </mc:Fallback>
            </mc:AlternateContent>
          </a:graphicData>
        </a:graphic>
      </p:graphicFrame>
    </p:spTree>
    <p:extLst>
      <p:ext uri="{BB962C8B-B14F-4D97-AF65-F5344CB8AC3E}">
        <p14:creationId xmlns:p14="http://schemas.microsoft.com/office/powerpoint/2010/main" val="14759380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平稳随机过程</a:t>
            </a:r>
            <a:endParaRPr lang="zh-CN" altLang="en-US" b="1" dirty="0"/>
          </a:p>
        </p:txBody>
      </p:sp>
      <p:sp>
        <p:nvSpPr>
          <p:cNvPr id="3" name="内容占位符 2"/>
          <p:cNvSpPr>
            <a:spLocks noGrp="1"/>
          </p:cNvSpPr>
          <p:nvPr>
            <p:ph idx="1"/>
          </p:nvPr>
        </p:nvSpPr>
        <p:spPr/>
        <p:txBody>
          <a:bodyPr/>
          <a:lstStyle/>
          <a:p>
            <a:r>
              <a:rPr lang="zh-CN" altLang="en-US" dirty="0" smtClean="0"/>
              <a:t>宽平稳随机过程 </a:t>
            </a:r>
            <a:r>
              <a:rPr lang="en-US" altLang="zh-CN" dirty="0" smtClean="0"/>
              <a:t>(</a:t>
            </a:r>
            <a:r>
              <a:rPr lang="zh-CN" altLang="en-US" dirty="0" smtClean="0"/>
              <a:t>协方差平稳过程</a:t>
            </a:r>
            <a:r>
              <a:rPr lang="en-US" altLang="zh-CN" dirty="0" smtClean="0"/>
              <a:t>) wide sense stationary</a:t>
            </a:r>
            <a:br>
              <a:rPr lang="en-US" altLang="zh-CN" dirty="0" smtClean="0"/>
            </a:br>
            <a:r>
              <a:rPr lang="en-US" altLang="zh-CN" dirty="0" smtClean="0"/>
              <a:t>	-             </a:t>
            </a:r>
            <a:r>
              <a:rPr lang="zh-CN" altLang="en-US" dirty="0" smtClean="0"/>
              <a:t>存在 </a:t>
            </a:r>
            <a:r>
              <a:rPr lang="en-US" altLang="zh-CN" dirty="0" smtClean="0"/>
              <a:t>(</a:t>
            </a:r>
            <a:r>
              <a:rPr lang="zh-CN" altLang="en-US" dirty="0" smtClean="0"/>
              <a:t>二阶矩过程）</a:t>
            </a:r>
            <a:r>
              <a:rPr lang="en-US" altLang="zh-CN" dirty="0" smtClean="0"/>
              <a:t/>
            </a:r>
            <a:br>
              <a:rPr lang="en-US" altLang="zh-CN" dirty="0" smtClean="0"/>
            </a:br>
            <a:r>
              <a:rPr lang="en-US" altLang="zh-CN" dirty="0" smtClean="0"/>
              <a:t/>
            </a:r>
            <a:br>
              <a:rPr lang="en-US" altLang="zh-CN" dirty="0" smtClean="0"/>
            </a:br>
            <a:r>
              <a:rPr lang="en-US" altLang="zh-CN" dirty="0" smtClean="0"/>
              <a:t>	- </a:t>
            </a:r>
          </a:p>
          <a:p>
            <a:endParaRPr lang="en-US" altLang="zh-CN" dirty="0"/>
          </a:p>
          <a:p>
            <a:r>
              <a:rPr lang="zh-CN" altLang="en-US" dirty="0" smtClean="0"/>
              <a:t>严平稳随机过程 </a:t>
            </a:r>
            <a:r>
              <a:rPr lang="en-US" altLang="zh-CN" dirty="0" smtClean="0"/>
              <a:t>strictly stationary </a:t>
            </a:r>
            <a:br>
              <a:rPr lang="en-US" altLang="zh-CN" dirty="0" smtClean="0"/>
            </a:br>
            <a:r>
              <a:rPr lang="en-US" altLang="zh-CN" dirty="0" smtClean="0"/>
              <a:t>	</a:t>
            </a:r>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29</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2020959522"/>
              </p:ext>
            </p:extLst>
          </p:nvPr>
        </p:nvGraphicFramePr>
        <p:xfrm>
          <a:off x="1636733" y="2024344"/>
          <a:ext cx="981205" cy="408835"/>
        </p:xfrm>
        <a:graphic>
          <a:graphicData uri="http://schemas.openxmlformats.org/presentationml/2006/ole">
            <mc:AlternateContent xmlns:mc="http://schemas.openxmlformats.org/markup-compatibility/2006">
              <mc:Choice xmlns:v="urn:schemas-microsoft-com:vml" Requires="v">
                <p:oleObj spid="_x0000_s137272" name="Equation" r:id="rId3" imgW="609480" imgH="253800" progId="Equation.DSMT4">
                  <p:embed/>
                </p:oleObj>
              </mc:Choice>
              <mc:Fallback>
                <p:oleObj name="Equation" r:id="rId3" imgW="609480" imgH="253800" progId="Equation.DSMT4">
                  <p:embed/>
                  <p:pic>
                    <p:nvPicPr>
                      <p:cNvPr id="0" name=""/>
                      <p:cNvPicPr/>
                      <p:nvPr/>
                    </p:nvPicPr>
                    <p:blipFill>
                      <a:blip r:embed="rId4"/>
                      <a:stretch>
                        <a:fillRect/>
                      </a:stretch>
                    </p:blipFill>
                    <p:spPr>
                      <a:xfrm>
                        <a:off x="1636733" y="2024344"/>
                        <a:ext cx="981205" cy="40883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0676292"/>
              </p:ext>
            </p:extLst>
          </p:nvPr>
        </p:nvGraphicFramePr>
        <p:xfrm>
          <a:off x="1636733" y="2681878"/>
          <a:ext cx="4438809" cy="493201"/>
        </p:xfrm>
        <a:graphic>
          <a:graphicData uri="http://schemas.openxmlformats.org/presentationml/2006/ole">
            <mc:AlternateContent xmlns:mc="http://schemas.openxmlformats.org/markup-compatibility/2006">
              <mc:Choice xmlns:v="urn:schemas-microsoft-com:vml" Requires="v">
                <p:oleObj spid="_x0000_s137273" name="Equation" r:id="rId5" imgW="2286000" imgH="253800" progId="Equation.DSMT4">
                  <p:embed/>
                </p:oleObj>
              </mc:Choice>
              <mc:Fallback>
                <p:oleObj name="Equation" r:id="rId5" imgW="2286000" imgH="253800" progId="Equation.DSMT4">
                  <p:embed/>
                  <p:pic>
                    <p:nvPicPr>
                      <p:cNvPr id="0" name=""/>
                      <p:cNvPicPr/>
                      <p:nvPr/>
                    </p:nvPicPr>
                    <p:blipFill>
                      <a:blip r:embed="rId6"/>
                      <a:stretch>
                        <a:fillRect/>
                      </a:stretch>
                    </p:blipFill>
                    <p:spPr>
                      <a:xfrm>
                        <a:off x="1636733" y="2681878"/>
                        <a:ext cx="4438809" cy="493201"/>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94358821"/>
              </p:ext>
            </p:extLst>
          </p:nvPr>
        </p:nvGraphicFramePr>
        <p:xfrm>
          <a:off x="2127335" y="4256757"/>
          <a:ext cx="5373278" cy="578290"/>
        </p:xfrm>
        <a:graphic>
          <a:graphicData uri="http://schemas.openxmlformats.org/presentationml/2006/ole">
            <mc:AlternateContent xmlns:mc="http://schemas.openxmlformats.org/markup-compatibility/2006">
              <mc:Choice xmlns:v="urn:schemas-microsoft-com:vml" Requires="v">
                <p:oleObj spid="_x0000_s137274" name="Equation" r:id="rId7" imgW="2831760" imgH="304560" progId="Equation.DSMT4">
                  <p:embed/>
                </p:oleObj>
              </mc:Choice>
              <mc:Fallback>
                <p:oleObj name="Equation" r:id="rId7" imgW="2831760" imgH="304560" progId="Equation.DSMT4">
                  <p:embed/>
                  <p:pic>
                    <p:nvPicPr>
                      <p:cNvPr id="0" name=""/>
                      <p:cNvPicPr/>
                      <p:nvPr/>
                    </p:nvPicPr>
                    <p:blipFill>
                      <a:blip r:embed="rId8"/>
                      <a:stretch>
                        <a:fillRect/>
                      </a:stretch>
                    </p:blipFill>
                    <p:spPr>
                      <a:xfrm>
                        <a:off x="2127335" y="4256757"/>
                        <a:ext cx="5373278" cy="578290"/>
                      </a:xfrm>
                      <a:prstGeom prst="rect">
                        <a:avLst/>
                      </a:prstGeom>
                    </p:spPr>
                  </p:pic>
                </p:oleObj>
              </mc:Fallback>
            </mc:AlternateContent>
          </a:graphicData>
        </a:graphic>
      </p:graphicFrame>
    </p:spTree>
    <p:extLst>
      <p:ext uri="{BB962C8B-B14F-4D97-AF65-F5344CB8AC3E}">
        <p14:creationId xmlns:p14="http://schemas.microsoft.com/office/powerpoint/2010/main" val="25367910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关于第二次编程作业的反馈 </a:t>
            </a:r>
            <a:r>
              <a:rPr lang="en-US" altLang="zh-CN" b="1" dirty="0" smtClean="0"/>
              <a:t>(I)</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a:t>
            </a:fld>
            <a:endParaRPr lang="en-US"/>
          </a:p>
        </p:txBody>
      </p:sp>
      <p:sp>
        <p:nvSpPr>
          <p:cNvPr id="5" name="矩形 4"/>
          <p:cNvSpPr/>
          <p:nvPr/>
        </p:nvSpPr>
        <p:spPr>
          <a:xfrm>
            <a:off x="303088" y="1315836"/>
            <a:ext cx="8537824" cy="2809615"/>
          </a:xfrm>
          <a:prstGeom prst="rect">
            <a:avLst/>
          </a:prstGeom>
        </p:spPr>
        <p:txBody>
          <a:bodyPr wrap="square">
            <a:spAutoFit/>
          </a:bodyPr>
          <a:lstStyle/>
          <a:p>
            <a:pPr marL="342900" lvl="0" indent="-342900" algn="just">
              <a:lnSpc>
                <a:spcPct val="150000"/>
              </a:lnSpc>
              <a:spcAft>
                <a:spcPts val="0"/>
              </a:spcAft>
              <a:buFont typeface="+mj-ea"/>
              <a:buAutoNum type="ea1ChsPlain"/>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代码问题</a:t>
            </a:r>
          </a:p>
          <a:p>
            <a:pPr marL="742950" lvl="1" indent="-285750" algn="just">
              <a:lnSpc>
                <a:spcPct val="150000"/>
              </a:lnSpc>
              <a:spcAft>
                <a:spcPts val="0"/>
              </a:spcAft>
              <a:buFont typeface="+mj-lt"/>
              <a:buAutoNum type="arabicPeriod"/>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问题一</a:t>
            </a:r>
          </a:p>
          <a:p>
            <a:pPr marL="1143000" lvl="2" indent="-228600" algn="just">
              <a:lnSpc>
                <a:spcPct val="150000"/>
              </a:lnSpc>
              <a:spcAft>
                <a:spcPts val="0"/>
              </a:spcAft>
              <a:buFont typeface="+mj-lt"/>
              <a:buAutoNum type="arabicPeriod"/>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卷积核的大小，长宽不一定一样，但应为奇数。</a:t>
            </a:r>
          </a:p>
          <a:p>
            <a:pPr marL="1143000" lvl="2" indent="-228600" algn="just">
              <a:lnSpc>
                <a:spcPct val="150000"/>
              </a:lnSpc>
              <a:spcAft>
                <a:spcPts val="0"/>
              </a:spcAft>
              <a:buFont typeface="+mj-lt"/>
              <a:buAutoNum type="arabicPeriod"/>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卷积操作中卷积核需旋转</a:t>
            </a:r>
            <a:r>
              <a:rPr lang="en-US" altLang="zh-CN" b="1" kern="100" dirty="0">
                <a:latin typeface="Calibri" panose="020F0502020204030204" pitchFamily="34" charset="0"/>
                <a:ea typeface="宋体" panose="02010600030101010101" pitchFamily="2" charset="-122"/>
                <a:cs typeface="Times New Roman" panose="02020603050405020304" pitchFamily="18" charset="0"/>
              </a:rPr>
              <a:t>180</a:t>
            </a:r>
            <a:r>
              <a:rPr lang="zh-CN" altLang="zh-CN" b="1" kern="100" dirty="0">
                <a:latin typeface="Calibri" panose="020F0502020204030204" pitchFamily="34" charset="0"/>
                <a:ea typeface="宋体" panose="02010600030101010101" pitchFamily="2" charset="-122"/>
                <a:cs typeface="Times New Roman" panose="02020603050405020304" pitchFamily="18" charset="0"/>
              </a:rPr>
              <a:t>度。</a:t>
            </a:r>
          </a:p>
          <a:p>
            <a:pPr marL="742950" lvl="1" indent="-285750" algn="just">
              <a:lnSpc>
                <a:spcPct val="150000"/>
              </a:lnSpc>
              <a:spcAft>
                <a:spcPts val="0"/>
              </a:spcAft>
              <a:buFont typeface="+mj-lt"/>
              <a:buAutoNum type="arabicPeriod"/>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问题二</a:t>
            </a:r>
          </a:p>
          <a:p>
            <a:pPr marL="1143000" lvl="2" indent="-228600" algn="just">
              <a:lnSpc>
                <a:spcPct val="150000"/>
              </a:lnSpc>
              <a:spcAft>
                <a:spcPts val="0"/>
              </a:spcAft>
              <a:buFont typeface="+mj-lt"/>
              <a:buAutoNum type="arabicPeriod"/>
            </a:pPr>
            <a:r>
              <a:rPr lang="en-US" altLang="zh-CN" b="1" kern="100" dirty="0">
                <a:latin typeface="Calibri" panose="020F0502020204030204" pitchFamily="34" charset="0"/>
                <a:ea typeface="宋体" panose="02010600030101010101" pitchFamily="2" charset="-122"/>
                <a:cs typeface="Times New Roman" panose="02020603050405020304" pitchFamily="18" charset="0"/>
              </a:rPr>
              <a:t>m</a:t>
            </a:r>
            <a:r>
              <a:rPr lang="zh-CN" altLang="zh-CN" b="1" kern="100" dirty="0">
                <a:latin typeface="Calibri" panose="020F0502020204030204" pitchFamily="34" charset="0"/>
                <a:ea typeface="宋体" panose="02010600030101010101" pitchFamily="2" charset="-122"/>
                <a:cs typeface="Times New Roman" panose="02020603050405020304" pitchFamily="18" charset="0"/>
              </a:rPr>
              <a:t>过小警告不应随意给出，而是</a:t>
            </a:r>
            <a:r>
              <a:rPr lang="en-US" altLang="zh-CN" b="1" kern="100" dirty="0">
                <a:latin typeface="Calibri" panose="020F0502020204030204" pitchFamily="34" charset="0"/>
                <a:ea typeface="宋体" panose="02010600030101010101" pitchFamily="2" charset="-122"/>
                <a:cs typeface="Times New Roman" panose="02020603050405020304" pitchFamily="18" charset="0"/>
              </a:rPr>
              <a:t>2 * </a:t>
            </a:r>
            <a:r>
              <a:rPr lang="en-US" altLang="zh-CN" b="1" kern="100" dirty="0" err="1">
                <a:latin typeface="Calibri" panose="020F0502020204030204" pitchFamily="34" charset="0"/>
                <a:ea typeface="宋体" panose="02010600030101010101" pitchFamily="2" charset="-122"/>
                <a:cs typeface="Times New Roman" panose="02020603050405020304" pitchFamily="18" charset="0"/>
              </a:rPr>
              <a:t>round_up</a:t>
            </a:r>
            <a:r>
              <a:rPr lang="en-US" altLang="zh-CN" b="1" kern="100" dirty="0">
                <a:latin typeface="Calibri" panose="020F0502020204030204" pitchFamily="34" charset="0"/>
                <a:ea typeface="宋体" panose="02010600030101010101" pitchFamily="2" charset="-122"/>
                <a:cs typeface="Times New Roman" panose="02020603050405020304" pitchFamily="18" charset="0"/>
              </a:rPr>
              <a:t>(3 * sig) + 1</a:t>
            </a:r>
            <a:r>
              <a:rPr lang="zh-CN" altLang="zh-CN" b="1" kern="100" dirty="0" smtClean="0">
                <a:latin typeface="Calibri" panose="020F0502020204030204" pitchFamily="34" charset="0"/>
                <a:ea typeface="宋体" panose="02010600030101010101" pitchFamily="2" charset="-122"/>
                <a:cs typeface="Times New Roman" panose="02020603050405020304" pitchFamily="18" charset="0"/>
              </a:rPr>
              <a:t>。</a:t>
            </a:r>
            <a:endParaRPr lang="zh-CN" altLang="zh-CN" b="1" kern="100" dirty="0">
              <a:latin typeface="Calibri" panose="020F0502020204030204" pitchFamily="34"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8945785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随机过程的</a:t>
            </a:r>
            <a:r>
              <a:rPr lang="zh-CN" altLang="en-US" b="1" dirty="0" smtClean="0"/>
              <a:t>遍历性</a:t>
            </a:r>
            <a:r>
              <a:rPr lang="en-US" altLang="zh-CN" b="1" dirty="0" smtClean="0"/>
              <a:t>(</a:t>
            </a:r>
            <a:r>
              <a:rPr lang="zh-CN" altLang="en-US" b="1" dirty="0" smtClean="0"/>
              <a:t>各态历经性</a:t>
            </a:r>
            <a:r>
              <a:rPr lang="en-US" altLang="zh-CN" b="1" dirty="0" smtClean="0"/>
              <a:t>)</a:t>
            </a:r>
            <a:r>
              <a:rPr lang="zh-CN" altLang="en-US" b="1" dirty="0" smtClean="0"/>
              <a:t>的</a:t>
            </a:r>
            <a:r>
              <a:rPr lang="zh-CN" altLang="en-US" b="1" dirty="0" smtClean="0"/>
              <a:t>涵义</a:t>
            </a:r>
            <a:endParaRPr lang="zh-CN" altLang="en-US" b="1" dirty="0"/>
          </a:p>
        </p:txBody>
      </p:sp>
      <p:sp>
        <p:nvSpPr>
          <p:cNvPr id="3" name="内容占位符 2"/>
          <p:cNvSpPr>
            <a:spLocks noGrp="1"/>
          </p:cNvSpPr>
          <p:nvPr>
            <p:ph idx="1"/>
          </p:nvPr>
        </p:nvSpPr>
        <p:spPr/>
        <p:txBody>
          <a:bodyPr/>
          <a:lstStyle/>
          <a:p>
            <a:r>
              <a:rPr lang="zh-CN" altLang="en-US" dirty="0" smtClean="0"/>
              <a:t>对于一个宽平稳随机过程</a:t>
            </a:r>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30</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1247665607"/>
              </p:ext>
            </p:extLst>
          </p:nvPr>
        </p:nvGraphicFramePr>
        <p:xfrm>
          <a:off x="4303212" y="1584542"/>
          <a:ext cx="1752185" cy="530965"/>
        </p:xfrm>
        <a:graphic>
          <a:graphicData uri="http://schemas.openxmlformats.org/presentationml/2006/ole">
            <mc:AlternateContent xmlns:mc="http://schemas.openxmlformats.org/markup-compatibility/2006">
              <mc:Choice xmlns:v="urn:schemas-microsoft-com:vml" Requires="v">
                <p:oleObj spid="_x0000_s138287" name="Equation" r:id="rId3" imgW="838080" imgH="253800" progId="Equation.DSMT4">
                  <p:embed/>
                </p:oleObj>
              </mc:Choice>
              <mc:Fallback>
                <p:oleObj name="Equation" r:id="rId3" imgW="838080" imgH="253800" progId="Equation.DSMT4">
                  <p:embed/>
                  <p:pic>
                    <p:nvPicPr>
                      <p:cNvPr id="0" name=""/>
                      <p:cNvPicPr/>
                      <p:nvPr/>
                    </p:nvPicPr>
                    <p:blipFill>
                      <a:blip r:embed="rId4"/>
                      <a:stretch>
                        <a:fillRect/>
                      </a:stretch>
                    </p:blipFill>
                    <p:spPr>
                      <a:xfrm>
                        <a:off x="4303212" y="1584542"/>
                        <a:ext cx="1752185" cy="53096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718736989"/>
              </p:ext>
            </p:extLst>
          </p:nvPr>
        </p:nvGraphicFramePr>
        <p:xfrm>
          <a:off x="457200" y="2404723"/>
          <a:ext cx="5349875" cy="901700"/>
        </p:xfrm>
        <a:graphic>
          <a:graphicData uri="http://schemas.openxmlformats.org/presentationml/2006/ole">
            <mc:AlternateContent xmlns:mc="http://schemas.openxmlformats.org/markup-compatibility/2006">
              <mc:Choice xmlns:v="urn:schemas-microsoft-com:vml" Requires="v">
                <p:oleObj spid="_x0000_s138288" name="Equation" r:id="rId5" imgW="2336760" imgH="393480" progId="Equation.DSMT4">
                  <p:embed/>
                </p:oleObj>
              </mc:Choice>
              <mc:Fallback>
                <p:oleObj name="Equation" r:id="rId5" imgW="2336760" imgH="393480" progId="Equation.DSMT4">
                  <p:embed/>
                  <p:pic>
                    <p:nvPicPr>
                      <p:cNvPr id="0" name=""/>
                      <p:cNvPicPr/>
                      <p:nvPr/>
                    </p:nvPicPr>
                    <p:blipFill>
                      <a:blip r:embed="rId6"/>
                      <a:stretch>
                        <a:fillRect/>
                      </a:stretch>
                    </p:blipFill>
                    <p:spPr>
                      <a:xfrm>
                        <a:off x="457200" y="2404723"/>
                        <a:ext cx="5349875" cy="901700"/>
                      </a:xfrm>
                      <a:prstGeom prst="rect">
                        <a:avLst/>
                      </a:prstGeom>
                    </p:spPr>
                  </p:pic>
                </p:oleObj>
              </mc:Fallback>
            </mc:AlternateContent>
          </a:graphicData>
        </a:graphic>
      </p:graphicFrame>
      <p:sp>
        <p:nvSpPr>
          <p:cNvPr id="7" name="文本框 6"/>
          <p:cNvSpPr txBox="1"/>
          <p:nvPr/>
        </p:nvSpPr>
        <p:spPr>
          <a:xfrm>
            <a:off x="5767409" y="2655518"/>
            <a:ext cx="4609579" cy="400110"/>
          </a:xfrm>
          <a:prstGeom prst="rect">
            <a:avLst/>
          </a:prstGeom>
          <a:noFill/>
        </p:spPr>
        <p:txBody>
          <a:bodyPr wrap="square" rtlCol="0">
            <a:spAutoFit/>
          </a:bodyPr>
          <a:lstStyle/>
          <a:p>
            <a:r>
              <a:rPr lang="zh-CN" altLang="en-US" b="1" dirty="0" smtClean="0"/>
              <a:t>数学期望的遍历性 </a:t>
            </a:r>
            <a:r>
              <a:rPr lang="en-US" altLang="zh-CN" b="1" dirty="0" smtClean="0"/>
              <a:t>ergodic</a:t>
            </a:r>
            <a:endParaRPr lang="zh-CN" altLang="en-US" b="1" dirty="0"/>
          </a:p>
        </p:txBody>
      </p:sp>
      <p:graphicFrame>
        <p:nvGraphicFramePr>
          <p:cNvPr id="8" name="对象 7"/>
          <p:cNvGraphicFramePr>
            <a:graphicFrameLocks noChangeAspect="1"/>
          </p:cNvGraphicFramePr>
          <p:nvPr>
            <p:extLst>
              <p:ext uri="{D42A27DB-BD31-4B8C-83A1-F6EECF244321}">
                <p14:modId xmlns:p14="http://schemas.microsoft.com/office/powerpoint/2010/main" val="3598303713"/>
              </p:ext>
            </p:extLst>
          </p:nvPr>
        </p:nvGraphicFramePr>
        <p:xfrm>
          <a:off x="457200" y="3552416"/>
          <a:ext cx="8170863" cy="1512887"/>
        </p:xfrm>
        <a:graphic>
          <a:graphicData uri="http://schemas.openxmlformats.org/presentationml/2006/ole">
            <mc:AlternateContent xmlns:mc="http://schemas.openxmlformats.org/markup-compatibility/2006">
              <mc:Choice xmlns:v="urn:schemas-microsoft-com:vml" Requires="v">
                <p:oleObj spid="_x0000_s138289" name="Equation" r:id="rId7" imgW="3568680" imgH="660240" progId="Equation.DSMT4">
                  <p:embed/>
                </p:oleObj>
              </mc:Choice>
              <mc:Fallback>
                <p:oleObj name="Equation" r:id="rId7" imgW="3568680" imgH="660240" progId="Equation.DSMT4">
                  <p:embed/>
                  <p:pic>
                    <p:nvPicPr>
                      <p:cNvPr id="0" name=""/>
                      <p:cNvPicPr/>
                      <p:nvPr/>
                    </p:nvPicPr>
                    <p:blipFill>
                      <a:blip r:embed="rId8"/>
                      <a:stretch>
                        <a:fillRect/>
                      </a:stretch>
                    </p:blipFill>
                    <p:spPr>
                      <a:xfrm>
                        <a:off x="457200" y="3552416"/>
                        <a:ext cx="8170863" cy="1512887"/>
                      </a:xfrm>
                      <a:prstGeom prst="rect">
                        <a:avLst/>
                      </a:prstGeom>
                    </p:spPr>
                  </p:pic>
                </p:oleObj>
              </mc:Fallback>
            </mc:AlternateContent>
          </a:graphicData>
        </a:graphic>
      </p:graphicFrame>
      <p:sp>
        <p:nvSpPr>
          <p:cNvPr id="9" name="文本框 8"/>
          <p:cNvSpPr txBox="1"/>
          <p:nvPr/>
        </p:nvSpPr>
        <p:spPr>
          <a:xfrm>
            <a:off x="3132137" y="4575784"/>
            <a:ext cx="4609579" cy="400110"/>
          </a:xfrm>
          <a:prstGeom prst="rect">
            <a:avLst/>
          </a:prstGeom>
          <a:noFill/>
        </p:spPr>
        <p:txBody>
          <a:bodyPr wrap="square" rtlCol="0">
            <a:spAutoFit/>
          </a:bodyPr>
          <a:lstStyle/>
          <a:p>
            <a:r>
              <a:rPr lang="zh-CN" altLang="en-US" b="1" dirty="0" smtClean="0"/>
              <a:t>协方差函数的遍历性 </a:t>
            </a:r>
            <a:r>
              <a:rPr lang="en-US" altLang="zh-CN" b="1" dirty="0" smtClean="0"/>
              <a:t>ergodic</a:t>
            </a:r>
            <a:endParaRPr lang="zh-CN" altLang="en-US" b="1" dirty="0"/>
          </a:p>
        </p:txBody>
      </p:sp>
    </p:spTree>
    <p:extLst>
      <p:ext uri="{BB962C8B-B14F-4D97-AF65-F5344CB8AC3E}">
        <p14:creationId xmlns:p14="http://schemas.microsoft.com/office/powerpoint/2010/main" val="65177896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马尔科夫链的基本概念</a:t>
            </a:r>
            <a:endParaRPr lang="zh-CN" altLang="en-US" b="1" dirty="0"/>
          </a:p>
        </p:txBody>
      </p:sp>
      <p:sp>
        <p:nvSpPr>
          <p:cNvPr id="3" name="内容占位符 2"/>
          <p:cNvSpPr>
            <a:spLocks noGrp="1"/>
          </p:cNvSpPr>
          <p:nvPr>
            <p:ph idx="1"/>
          </p:nvPr>
        </p:nvSpPr>
        <p:spPr/>
        <p:txBody>
          <a:bodyPr/>
          <a:lstStyle/>
          <a:p>
            <a:r>
              <a:rPr lang="zh-CN" altLang="en-US" dirty="0" smtClean="0"/>
              <a:t>如果随机序列                  对于任意  </a:t>
            </a:r>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31</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1675614332"/>
              </p:ext>
            </p:extLst>
          </p:nvPr>
        </p:nvGraphicFramePr>
        <p:xfrm>
          <a:off x="2775906" y="1600200"/>
          <a:ext cx="1451629" cy="518439"/>
        </p:xfrm>
        <a:graphic>
          <a:graphicData uri="http://schemas.openxmlformats.org/presentationml/2006/ole">
            <mc:AlternateContent xmlns:mc="http://schemas.openxmlformats.org/markup-compatibility/2006">
              <mc:Choice xmlns:v="urn:schemas-microsoft-com:vml" Requires="v">
                <p:oleObj spid="_x0000_s139296" name="Equation" r:id="rId3" imgW="711000" imgH="253800" progId="Equation.DSMT4">
                  <p:embed/>
                </p:oleObj>
              </mc:Choice>
              <mc:Fallback>
                <p:oleObj name="Equation" r:id="rId3" imgW="711000" imgH="253800" progId="Equation.DSMT4">
                  <p:embed/>
                  <p:pic>
                    <p:nvPicPr>
                      <p:cNvPr id="0" name=""/>
                      <p:cNvPicPr/>
                      <p:nvPr/>
                    </p:nvPicPr>
                    <p:blipFill>
                      <a:blip r:embed="rId4"/>
                      <a:stretch>
                        <a:fillRect/>
                      </a:stretch>
                    </p:blipFill>
                    <p:spPr>
                      <a:xfrm>
                        <a:off x="2775906" y="1600200"/>
                        <a:ext cx="1451629" cy="518439"/>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791772401"/>
              </p:ext>
            </p:extLst>
          </p:nvPr>
        </p:nvGraphicFramePr>
        <p:xfrm>
          <a:off x="1278959" y="2176582"/>
          <a:ext cx="6144866" cy="437357"/>
        </p:xfrm>
        <a:graphic>
          <a:graphicData uri="http://schemas.openxmlformats.org/presentationml/2006/ole">
            <mc:AlternateContent xmlns:mc="http://schemas.openxmlformats.org/markup-compatibility/2006">
              <mc:Choice xmlns:v="urn:schemas-microsoft-com:vml" Requires="v">
                <p:oleObj spid="_x0000_s139297" name="Equation" r:id="rId5" imgW="3568680" imgH="253800" progId="Equation.DSMT4">
                  <p:embed/>
                </p:oleObj>
              </mc:Choice>
              <mc:Fallback>
                <p:oleObj name="Equation" r:id="rId5" imgW="3568680" imgH="253800" progId="Equation.DSMT4">
                  <p:embed/>
                  <p:pic>
                    <p:nvPicPr>
                      <p:cNvPr id="0" name=""/>
                      <p:cNvPicPr/>
                      <p:nvPr/>
                    </p:nvPicPr>
                    <p:blipFill>
                      <a:blip r:embed="rId6"/>
                      <a:stretch>
                        <a:fillRect/>
                      </a:stretch>
                    </p:blipFill>
                    <p:spPr>
                      <a:xfrm>
                        <a:off x="1278959" y="2176582"/>
                        <a:ext cx="6144866" cy="437357"/>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960043095"/>
              </p:ext>
            </p:extLst>
          </p:nvPr>
        </p:nvGraphicFramePr>
        <p:xfrm>
          <a:off x="1278958" y="3036551"/>
          <a:ext cx="6934961" cy="971778"/>
        </p:xfrm>
        <a:graphic>
          <a:graphicData uri="http://schemas.openxmlformats.org/presentationml/2006/ole">
            <mc:AlternateContent xmlns:mc="http://schemas.openxmlformats.org/markup-compatibility/2006">
              <mc:Choice xmlns:v="urn:schemas-microsoft-com:vml" Requires="v">
                <p:oleObj spid="_x0000_s139298" name="Equation" r:id="rId7" imgW="3987720" imgH="558720" progId="Equation.DSMT4">
                  <p:embed/>
                </p:oleObj>
              </mc:Choice>
              <mc:Fallback>
                <p:oleObj name="Equation" r:id="rId7" imgW="3987720" imgH="558720" progId="Equation.DSMT4">
                  <p:embed/>
                  <p:pic>
                    <p:nvPicPr>
                      <p:cNvPr id="0" name=""/>
                      <p:cNvPicPr/>
                      <p:nvPr/>
                    </p:nvPicPr>
                    <p:blipFill>
                      <a:blip r:embed="rId8"/>
                      <a:stretch>
                        <a:fillRect/>
                      </a:stretch>
                    </p:blipFill>
                    <p:spPr>
                      <a:xfrm>
                        <a:off x="1278958" y="3036551"/>
                        <a:ext cx="6934961" cy="971778"/>
                      </a:xfrm>
                      <a:prstGeom prst="rect">
                        <a:avLst/>
                      </a:prstGeom>
                    </p:spPr>
                  </p:pic>
                </p:oleObj>
              </mc:Fallback>
            </mc:AlternateContent>
          </a:graphicData>
        </a:graphic>
      </p:graphicFrame>
    </p:spTree>
    <p:extLst>
      <p:ext uri="{BB962C8B-B14F-4D97-AF65-F5344CB8AC3E}">
        <p14:creationId xmlns:p14="http://schemas.microsoft.com/office/powerpoint/2010/main" val="115430100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随机</a:t>
            </a:r>
            <a:r>
              <a:rPr lang="zh-CN" altLang="en-US" b="1" dirty="0"/>
              <a:t>场</a:t>
            </a:r>
            <a:r>
              <a:rPr lang="zh-CN" altLang="en-US" b="1" dirty="0" smtClean="0"/>
              <a:t>的基本概念</a:t>
            </a:r>
            <a:endParaRPr lang="zh-CN" altLang="en-US" b="1" dirty="0"/>
          </a:p>
        </p:txBody>
      </p:sp>
      <p:sp>
        <p:nvSpPr>
          <p:cNvPr id="3" name="内容占位符 2"/>
          <p:cNvSpPr>
            <a:spLocks noGrp="1"/>
          </p:cNvSpPr>
          <p:nvPr>
            <p:ph idx="1"/>
          </p:nvPr>
        </p:nvSpPr>
        <p:spPr/>
        <p:txBody>
          <a:bodyPr/>
          <a:lstStyle/>
          <a:p>
            <a:r>
              <a:rPr lang="zh-CN" altLang="en-US" dirty="0" smtClean="0"/>
              <a:t>随机场是随机过程的一个广义化扩展。</a:t>
            </a:r>
            <a:endParaRPr lang="en-US" altLang="zh-CN" dirty="0" smtClean="0"/>
          </a:p>
          <a:p>
            <a:endParaRPr lang="en-US" altLang="zh-CN" dirty="0"/>
          </a:p>
          <a:p>
            <a:r>
              <a:rPr lang="zh-CN" altLang="en-US" dirty="0" smtClean="0"/>
              <a:t>给定一个概率空间             ，如下的随机变量集合称为一个随机场，其中</a:t>
            </a:r>
            <a:r>
              <a:rPr lang="en-US" altLang="zh-CN" i="1" dirty="0" smtClean="0"/>
              <a:t> T</a:t>
            </a:r>
            <a:r>
              <a:rPr lang="zh-CN" altLang="en-US" dirty="0" smtClean="0"/>
              <a:t>是一个广义的拓扑空间。</a:t>
            </a:r>
            <a:endParaRPr lang="zh-CN" altLang="en-US" i="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32</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163660392"/>
              </p:ext>
            </p:extLst>
          </p:nvPr>
        </p:nvGraphicFramePr>
        <p:xfrm>
          <a:off x="3265117" y="2451970"/>
          <a:ext cx="1206674" cy="502781"/>
        </p:xfrm>
        <a:graphic>
          <a:graphicData uri="http://schemas.openxmlformats.org/presentationml/2006/ole">
            <mc:AlternateContent xmlns:mc="http://schemas.openxmlformats.org/markup-compatibility/2006">
              <mc:Choice xmlns:v="urn:schemas-microsoft-com:vml" Requires="v">
                <p:oleObj spid="_x0000_s140310" name="Equation" r:id="rId3" imgW="609480" imgH="253800" progId="Equation.DSMT4">
                  <p:embed/>
                </p:oleObj>
              </mc:Choice>
              <mc:Fallback>
                <p:oleObj name="Equation" r:id="rId3" imgW="609480" imgH="253800" progId="Equation.DSMT4">
                  <p:embed/>
                  <p:pic>
                    <p:nvPicPr>
                      <p:cNvPr id="0" name=""/>
                      <p:cNvPicPr/>
                      <p:nvPr/>
                    </p:nvPicPr>
                    <p:blipFill>
                      <a:blip r:embed="rId4"/>
                      <a:stretch>
                        <a:fillRect/>
                      </a:stretch>
                    </p:blipFill>
                    <p:spPr>
                      <a:xfrm>
                        <a:off x="3265117" y="2451970"/>
                        <a:ext cx="1206674" cy="502781"/>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877278685"/>
              </p:ext>
            </p:extLst>
          </p:nvPr>
        </p:nvGraphicFramePr>
        <p:xfrm>
          <a:off x="3006855" y="3552519"/>
          <a:ext cx="2580536" cy="794011"/>
        </p:xfrm>
        <a:graphic>
          <a:graphicData uri="http://schemas.openxmlformats.org/presentationml/2006/ole">
            <mc:AlternateContent xmlns:mc="http://schemas.openxmlformats.org/markup-compatibility/2006">
              <mc:Choice xmlns:v="urn:schemas-microsoft-com:vml" Requires="v">
                <p:oleObj spid="_x0000_s140311" name="Equation" r:id="rId5" imgW="825480" imgH="253800" progId="Equation.DSMT4">
                  <p:embed/>
                </p:oleObj>
              </mc:Choice>
              <mc:Fallback>
                <p:oleObj name="Equation" r:id="rId5" imgW="825480" imgH="253800" progId="Equation.DSMT4">
                  <p:embed/>
                  <p:pic>
                    <p:nvPicPr>
                      <p:cNvPr id="0" name=""/>
                      <p:cNvPicPr/>
                      <p:nvPr/>
                    </p:nvPicPr>
                    <p:blipFill>
                      <a:blip r:embed="rId6"/>
                      <a:stretch>
                        <a:fillRect/>
                      </a:stretch>
                    </p:blipFill>
                    <p:spPr>
                      <a:xfrm>
                        <a:off x="3006855" y="3552519"/>
                        <a:ext cx="2580536" cy="794011"/>
                      </a:xfrm>
                      <a:prstGeom prst="rect">
                        <a:avLst/>
                      </a:prstGeom>
                    </p:spPr>
                  </p:pic>
                </p:oleObj>
              </mc:Fallback>
            </mc:AlternateContent>
          </a:graphicData>
        </a:graphic>
      </p:graphicFrame>
      <p:pic>
        <p:nvPicPr>
          <p:cNvPr id="7" name="图片 6"/>
          <p:cNvPicPr>
            <a:picLocks noChangeAspect="1"/>
          </p:cNvPicPr>
          <p:nvPr/>
        </p:nvPicPr>
        <p:blipFill>
          <a:blip r:embed="rId7"/>
          <a:stretch>
            <a:fillRect/>
          </a:stretch>
        </p:blipFill>
        <p:spPr>
          <a:xfrm>
            <a:off x="1434891" y="4321049"/>
            <a:ext cx="6975676" cy="1977800"/>
          </a:xfrm>
          <a:prstGeom prst="rect">
            <a:avLst/>
          </a:prstGeom>
        </p:spPr>
      </p:pic>
    </p:spTree>
    <p:extLst>
      <p:ext uri="{BB962C8B-B14F-4D97-AF65-F5344CB8AC3E}">
        <p14:creationId xmlns:p14="http://schemas.microsoft.com/office/powerpoint/2010/main" val="123303879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481422"/>
            <a:ext cx="8229600" cy="548322"/>
          </a:xfrm>
        </p:spPr>
        <p:txBody>
          <a:bodyPr/>
          <a:lstStyle/>
          <a:p>
            <a:r>
              <a:rPr lang="zh-CN" altLang="en-US" b="1" dirty="0" smtClean="0"/>
              <a:t>图像随机场模型的一些代表性应用 </a:t>
            </a:r>
            <a:r>
              <a:rPr lang="en-US" altLang="zh-CN" b="1" dirty="0" smtClean="0"/>
              <a:t>(I)</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33</a:t>
            </a:fld>
            <a:endParaRPr lang="en-US"/>
          </a:p>
        </p:txBody>
      </p:sp>
      <p:pic>
        <p:nvPicPr>
          <p:cNvPr id="5" name="图片 4"/>
          <p:cNvPicPr>
            <a:picLocks noChangeAspect="1"/>
          </p:cNvPicPr>
          <p:nvPr/>
        </p:nvPicPr>
        <p:blipFill>
          <a:blip r:embed="rId2"/>
          <a:stretch>
            <a:fillRect/>
          </a:stretch>
        </p:blipFill>
        <p:spPr>
          <a:xfrm>
            <a:off x="0" y="1320030"/>
            <a:ext cx="8910756" cy="4544338"/>
          </a:xfrm>
          <a:prstGeom prst="rect">
            <a:avLst/>
          </a:prstGeom>
        </p:spPr>
      </p:pic>
      <p:sp>
        <p:nvSpPr>
          <p:cNvPr id="6" name="矩形 5"/>
          <p:cNvSpPr/>
          <p:nvPr/>
        </p:nvSpPr>
        <p:spPr>
          <a:xfrm>
            <a:off x="124949" y="6410295"/>
            <a:ext cx="4447051" cy="400110"/>
          </a:xfrm>
          <a:prstGeom prst="rect">
            <a:avLst/>
          </a:prstGeom>
        </p:spPr>
        <p:txBody>
          <a:bodyPr wrap="none">
            <a:spAutoFit/>
          </a:bodyPr>
          <a:lstStyle/>
          <a:p>
            <a:r>
              <a:rPr lang="en-US" altLang="zh-CN" dirty="0">
                <a:hlinkClick r:id="rId3"/>
              </a:rPr>
              <a:t>http://users.cecs.anu.edu.au/~sgould/</a:t>
            </a:r>
            <a:endParaRPr lang="zh-CN" altLang="en-US" dirty="0"/>
          </a:p>
        </p:txBody>
      </p:sp>
    </p:spTree>
    <p:extLst>
      <p:ext uri="{BB962C8B-B14F-4D97-AF65-F5344CB8AC3E}">
        <p14:creationId xmlns:p14="http://schemas.microsoft.com/office/powerpoint/2010/main" val="182603819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34</a:t>
            </a:fld>
            <a:endParaRPr lang="en-US"/>
          </a:p>
        </p:txBody>
      </p:sp>
      <p:pic>
        <p:nvPicPr>
          <p:cNvPr id="5" name="图片 4"/>
          <p:cNvPicPr>
            <a:picLocks noChangeAspect="1"/>
          </p:cNvPicPr>
          <p:nvPr/>
        </p:nvPicPr>
        <p:blipFill>
          <a:blip r:embed="rId2"/>
          <a:stretch>
            <a:fillRect/>
          </a:stretch>
        </p:blipFill>
        <p:spPr>
          <a:xfrm>
            <a:off x="12299" y="1104899"/>
            <a:ext cx="9039263" cy="3867933"/>
          </a:xfrm>
          <a:prstGeom prst="rect">
            <a:avLst/>
          </a:prstGeom>
        </p:spPr>
      </p:pic>
      <p:sp>
        <p:nvSpPr>
          <p:cNvPr id="6" name="标题 1"/>
          <p:cNvSpPr>
            <a:spLocks noGrp="1"/>
          </p:cNvSpPr>
          <p:nvPr>
            <p:ph type="title"/>
          </p:nvPr>
        </p:nvSpPr>
        <p:spPr>
          <a:xfrm>
            <a:off x="457200" y="556578"/>
            <a:ext cx="8229600" cy="548322"/>
          </a:xfrm>
        </p:spPr>
        <p:txBody>
          <a:bodyPr/>
          <a:lstStyle/>
          <a:p>
            <a:r>
              <a:rPr lang="zh-CN" altLang="en-US" b="1" dirty="0" smtClean="0"/>
              <a:t>图像随机场模型的一些代表性应用 </a:t>
            </a:r>
            <a:r>
              <a:rPr lang="en-US" altLang="zh-CN" b="1" dirty="0" smtClean="0"/>
              <a:t>(II)</a:t>
            </a:r>
            <a:endParaRPr lang="zh-CN" altLang="en-US" b="1" dirty="0"/>
          </a:p>
        </p:txBody>
      </p:sp>
      <p:sp>
        <p:nvSpPr>
          <p:cNvPr id="7" name="矩形 6"/>
          <p:cNvSpPr/>
          <p:nvPr/>
        </p:nvSpPr>
        <p:spPr>
          <a:xfrm>
            <a:off x="124949" y="6410295"/>
            <a:ext cx="4447051" cy="400110"/>
          </a:xfrm>
          <a:prstGeom prst="rect">
            <a:avLst/>
          </a:prstGeom>
        </p:spPr>
        <p:txBody>
          <a:bodyPr wrap="none">
            <a:spAutoFit/>
          </a:bodyPr>
          <a:lstStyle/>
          <a:p>
            <a:r>
              <a:rPr lang="en-US" altLang="zh-CN" dirty="0">
                <a:hlinkClick r:id="rId3"/>
              </a:rPr>
              <a:t>http://users.cecs.anu.edu.au/~sgould/</a:t>
            </a:r>
            <a:endParaRPr lang="zh-CN" altLang="en-US" dirty="0"/>
          </a:p>
        </p:txBody>
      </p:sp>
    </p:spTree>
    <p:extLst>
      <p:ext uri="{BB962C8B-B14F-4D97-AF65-F5344CB8AC3E}">
        <p14:creationId xmlns:p14="http://schemas.microsoft.com/office/powerpoint/2010/main" val="10926715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35</a:t>
            </a:fld>
            <a:endParaRPr lang="en-US"/>
          </a:p>
        </p:txBody>
      </p:sp>
      <p:pic>
        <p:nvPicPr>
          <p:cNvPr id="10" name="图片 9"/>
          <p:cNvPicPr>
            <a:picLocks noChangeAspect="1"/>
          </p:cNvPicPr>
          <p:nvPr/>
        </p:nvPicPr>
        <p:blipFill>
          <a:blip r:embed="rId2"/>
          <a:stretch>
            <a:fillRect/>
          </a:stretch>
        </p:blipFill>
        <p:spPr>
          <a:xfrm>
            <a:off x="1683393" y="1415987"/>
            <a:ext cx="6220529" cy="4545329"/>
          </a:xfrm>
          <a:prstGeom prst="rect">
            <a:avLst/>
          </a:prstGeom>
        </p:spPr>
      </p:pic>
    </p:spTree>
    <p:extLst>
      <p:ext uri="{BB962C8B-B14F-4D97-AF65-F5344CB8AC3E}">
        <p14:creationId xmlns:p14="http://schemas.microsoft.com/office/powerpoint/2010/main" val="340154609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马尔可夫随机</a:t>
            </a:r>
            <a:r>
              <a:rPr lang="zh-CN" altLang="en-US" b="1" dirty="0" smtClean="0"/>
              <a:t>场</a:t>
            </a:r>
            <a:r>
              <a:rPr lang="zh-CN" altLang="en-US" b="1" dirty="0" smtClean="0"/>
              <a:t>的基本概念 </a:t>
            </a:r>
            <a:r>
              <a:rPr lang="en-US" altLang="zh-CN" b="1" dirty="0" smtClean="0"/>
              <a:t>(I)</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36</a:t>
            </a:fld>
            <a:endParaRPr lang="en-US"/>
          </a:p>
        </p:txBody>
      </p:sp>
      <p:pic>
        <p:nvPicPr>
          <p:cNvPr id="3" name="图片 2"/>
          <p:cNvPicPr>
            <a:picLocks noChangeAspect="1"/>
          </p:cNvPicPr>
          <p:nvPr/>
        </p:nvPicPr>
        <p:blipFill>
          <a:blip r:embed="rId2"/>
          <a:stretch>
            <a:fillRect/>
          </a:stretch>
        </p:blipFill>
        <p:spPr>
          <a:xfrm>
            <a:off x="1407059" y="1330081"/>
            <a:ext cx="6622125" cy="4843478"/>
          </a:xfrm>
          <a:prstGeom prst="rect">
            <a:avLst/>
          </a:prstGeom>
        </p:spPr>
      </p:pic>
    </p:spTree>
    <p:extLst>
      <p:ext uri="{BB962C8B-B14F-4D97-AF65-F5344CB8AC3E}">
        <p14:creationId xmlns:p14="http://schemas.microsoft.com/office/powerpoint/2010/main" val="78188970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37</a:t>
            </a:fld>
            <a:endParaRPr lang="en-US"/>
          </a:p>
        </p:txBody>
      </p:sp>
      <p:pic>
        <p:nvPicPr>
          <p:cNvPr id="5" name="图片 4"/>
          <p:cNvPicPr>
            <a:picLocks noChangeAspect="1"/>
          </p:cNvPicPr>
          <p:nvPr/>
        </p:nvPicPr>
        <p:blipFill>
          <a:blip r:embed="rId2"/>
          <a:stretch>
            <a:fillRect/>
          </a:stretch>
        </p:blipFill>
        <p:spPr>
          <a:xfrm>
            <a:off x="1645380" y="1495820"/>
            <a:ext cx="5677876" cy="4367401"/>
          </a:xfrm>
          <a:prstGeom prst="rect">
            <a:avLst/>
          </a:prstGeom>
        </p:spPr>
      </p:pic>
      <p:sp>
        <p:nvSpPr>
          <p:cNvPr id="6" name="标题 1"/>
          <p:cNvSpPr>
            <a:spLocks noGrp="1"/>
          </p:cNvSpPr>
          <p:nvPr>
            <p:ph type="title"/>
          </p:nvPr>
        </p:nvSpPr>
        <p:spPr>
          <a:xfrm>
            <a:off x="457200" y="556578"/>
            <a:ext cx="8229600" cy="548322"/>
          </a:xfrm>
        </p:spPr>
        <p:txBody>
          <a:bodyPr/>
          <a:lstStyle/>
          <a:p>
            <a:r>
              <a:rPr lang="zh-CN" altLang="en-US" b="1" dirty="0" smtClean="0"/>
              <a:t>马尔可夫随机</a:t>
            </a:r>
            <a:r>
              <a:rPr lang="zh-CN" altLang="en-US" b="1" dirty="0" smtClean="0"/>
              <a:t>场</a:t>
            </a:r>
            <a:r>
              <a:rPr lang="zh-CN" altLang="en-US" b="1" dirty="0" smtClean="0"/>
              <a:t>的基本概念 </a:t>
            </a:r>
            <a:r>
              <a:rPr lang="en-US" altLang="zh-CN" b="1" dirty="0" smtClean="0"/>
              <a:t>(II)</a:t>
            </a:r>
            <a:endParaRPr lang="zh-CN" altLang="en-US" b="1" dirty="0"/>
          </a:p>
        </p:txBody>
      </p:sp>
    </p:spTree>
    <p:extLst>
      <p:ext uri="{BB962C8B-B14F-4D97-AF65-F5344CB8AC3E}">
        <p14:creationId xmlns:p14="http://schemas.microsoft.com/office/powerpoint/2010/main" val="162326110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38</a:t>
            </a:fld>
            <a:endParaRPr lang="en-US"/>
          </a:p>
        </p:txBody>
      </p:sp>
      <p:pic>
        <p:nvPicPr>
          <p:cNvPr id="5" name="图片 4"/>
          <p:cNvPicPr>
            <a:picLocks noChangeAspect="1"/>
          </p:cNvPicPr>
          <p:nvPr/>
        </p:nvPicPr>
        <p:blipFill>
          <a:blip r:embed="rId2"/>
          <a:stretch>
            <a:fillRect/>
          </a:stretch>
        </p:blipFill>
        <p:spPr>
          <a:xfrm>
            <a:off x="1339087" y="1570100"/>
            <a:ext cx="6465826" cy="3717800"/>
          </a:xfrm>
          <a:prstGeom prst="rect">
            <a:avLst/>
          </a:prstGeom>
        </p:spPr>
      </p:pic>
      <p:sp>
        <p:nvSpPr>
          <p:cNvPr id="6" name="标题 1"/>
          <p:cNvSpPr>
            <a:spLocks noGrp="1"/>
          </p:cNvSpPr>
          <p:nvPr>
            <p:ph type="title"/>
          </p:nvPr>
        </p:nvSpPr>
        <p:spPr>
          <a:xfrm>
            <a:off x="457200" y="556578"/>
            <a:ext cx="8229600" cy="548322"/>
          </a:xfrm>
        </p:spPr>
        <p:txBody>
          <a:bodyPr/>
          <a:lstStyle/>
          <a:p>
            <a:r>
              <a:rPr lang="zh-CN" altLang="en-US" b="1" dirty="0" smtClean="0"/>
              <a:t>马尔可夫随机</a:t>
            </a:r>
            <a:r>
              <a:rPr lang="zh-CN" altLang="en-US" b="1" dirty="0" smtClean="0"/>
              <a:t>场</a:t>
            </a:r>
            <a:r>
              <a:rPr lang="zh-CN" altLang="en-US" b="1" dirty="0" smtClean="0"/>
              <a:t>的基本概念 </a:t>
            </a:r>
            <a:r>
              <a:rPr lang="en-US" altLang="zh-CN" b="1" dirty="0" smtClean="0"/>
              <a:t>(III)</a:t>
            </a:r>
            <a:endParaRPr lang="zh-CN" altLang="en-US" b="1" dirty="0"/>
          </a:p>
        </p:txBody>
      </p:sp>
    </p:spTree>
    <p:extLst>
      <p:ext uri="{BB962C8B-B14F-4D97-AF65-F5344CB8AC3E}">
        <p14:creationId xmlns:p14="http://schemas.microsoft.com/office/powerpoint/2010/main" val="330629559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马尔可夫随机</a:t>
            </a:r>
            <a:r>
              <a:rPr lang="zh-CN" altLang="en-US" b="1" dirty="0" smtClean="0"/>
              <a:t>场</a:t>
            </a:r>
            <a:r>
              <a:rPr lang="zh-CN" altLang="en-US" b="1" dirty="0" smtClean="0"/>
              <a:t>的基本概念 （</a:t>
            </a:r>
            <a:r>
              <a:rPr lang="en-US" altLang="zh-CN" b="1" dirty="0" smtClean="0"/>
              <a:t>IV</a:t>
            </a:r>
            <a:r>
              <a:rPr lang="zh-CN" altLang="en-US" b="1" dirty="0"/>
              <a:t>）</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39</a:t>
            </a:fld>
            <a:endParaRPr lang="en-US"/>
          </a:p>
        </p:txBody>
      </p:sp>
      <p:pic>
        <p:nvPicPr>
          <p:cNvPr id="5" name="图片 4"/>
          <p:cNvPicPr>
            <a:picLocks noChangeAspect="1"/>
          </p:cNvPicPr>
          <p:nvPr/>
        </p:nvPicPr>
        <p:blipFill>
          <a:blip r:embed="rId2"/>
          <a:stretch>
            <a:fillRect/>
          </a:stretch>
        </p:blipFill>
        <p:spPr>
          <a:xfrm>
            <a:off x="895657" y="1335881"/>
            <a:ext cx="7360821" cy="4826924"/>
          </a:xfrm>
          <a:prstGeom prst="rect">
            <a:avLst/>
          </a:prstGeom>
        </p:spPr>
      </p:pic>
    </p:spTree>
    <p:extLst>
      <p:ext uri="{BB962C8B-B14F-4D97-AF65-F5344CB8AC3E}">
        <p14:creationId xmlns:p14="http://schemas.microsoft.com/office/powerpoint/2010/main" val="1319224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关于第二次编程作业的</a:t>
            </a:r>
            <a:r>
              <a:rPr lang="zh-CN" altLang="en-US" b="1" dirty="0" smtClean="0"/>
              <a:t>反馈 </a:t>
            </a:r>
            <a:r>
              <a:rPr lang="en-US" altLang="zh-CN" b="1" dirty="0" smtClean="0"/>
              <a:t>(II)</a:t>
            </a:r>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4</a:t>
            </a:fld>
            <a:endParaRPr lang="en-US"/>
          </a:p>
        </p:txBody>
      </p:sp>
      <p:sp>
        <p:nvSpPr>
          <p:cNvPr id="5" name="矩形 4"/>
          <p:cNvSpPr/>
          <p:nvPr/>
        </p:nvSpPr>
        <p:spPr>
          <a:xfrm>
            <a:off x="344183" y="1283096"/>
            <a:ext cx="8342617" cy="5155257"/>
          </a:xfrm>
          <a:prstGeom prst="rect">
            <a:avLst/>
          </a:prstGeom>
        </p:spPr>
        <p:txBody>
          <a:bodyPr wrap="square">
            <a:spAutoFit/>
          </a:bodyPr>
          <a:lstStyle/>
          <a:p>
            <a:pPr marL="742950" lvl="1" indent="-285750" algn="just">
              <a:lnSpc>
                <a:spcPct val="150000"/>
              </a:lnSpc>
              <a:spcAft>
                <a:spcPts val="0"/>
              </a:spcAft>
              <a:buFont typeface="+mj-lt"/>
              <a:buAutoNum type="arabicPeriod"/>
            </a:pP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问题三</a:t>
            </a:r>
          </a:p>
          <a:p>
            <a:pPr marL="1143000" lvl="2" indent="-228600" algn="just">
              <a:lnSpc>
                <a:spcPct val="150000"/>
              </a:lnSpc>
              <a:spcAft>
                <a:spcPts val="0"/>
              </a:spcAft>
              <a:buFont typeface="+mj-lt"/>
              <a:buAutoNum type="arabicPeriod"/>
            </a:pP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和自带滤波函数对比时应确认对比函数的</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padding</a:t>
            </a: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类型。</a:t>
            </a:r>
          </a:p>
          <a:p>
            <a:pPr indent="267970" algn="just">
              <a:spcAft>
                <a:spcPts val="0"/>
              </a:spcAft>
            </a:pPr>
            <a:r>
              <a:rPr lang="en-US" altLang="zh-CN" sz="1400" b="1" kern="100" dirty="0" err="1">
                <a:latin typeface="Calibri" panose="020F0502020204030204" pitchFamily="34" charset="0"/>
                <a:ea typeface="宋体" panose="02010600030101010101" pitchFamily="2" charset="-122"/>
                <a:cs typeface="Times New Roman" panose="02020603050405020304" pitchFamily="18" charset="0"/>
              </a:rPr>
              <a:t>matlab</a:t>
            </a: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代码中：</a:t>
            </a: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replicate</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err="1">
                <a:latin typeface="Calibri" panose="020F0502020204030204" pitchFamily="34" charset="0"/>
                <a:ea typeface="宋体" panose="02010600030101010101" pitchFamily="2" charset="-122"/>
                <a:cs typeface="Times New Roman" panose="02020603050405020304" pitchFamily="18" charset="0"/>
              </a:rPr>
              <a:t>imgaussfilt</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(gray_img,sig,'</a:t>
            </a:r>
            <a:r>
              <a:rPr lang="en-US" altLang="zh-CN" sz="1400" b="1" kern="100" dirty="0" err="1">
                <a:latin typeface="Calibri" panose="020F0502020204030204" pitchFamily="34" charset="0"/>
                <a:ea typeface="宋体" panose="02010600030101010101" pitchFamily="2" charset="-122"/>
                <a:cs typeface="Times New Roman" panose="02020603050405020304" pitchFamily="18" charset="0"/>
              </a:rPr>
              <a:t>FilterSize</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a:t>
            </a:r>
            <a:r>
              <a:rPr lang="en-US" altLang="zh-CN" sz="1400" b="1" kern="100" dirty="0" err="1">
                <a:latin typeface="Calibri" panose="020F0502020204030204" pitchFamily="34" charset="0"/>
                <a:ea typeface="宋体" panose="02010600030101010101" pitchFamily="2" charset="-122"/>
                <a:cs typeface="Times New Roman" panose="02020603050405020304" pitchFamily="18" charset="0"/>
              </a:rPr>
              <a:t>gau_ker_size,'padding','replicate</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zero</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err="1">
                <a:latin typeface="Calibri" panose="020F0502020204030204" pitchFamily="34" charset="0"/>
                <a:ea typeface="宋体" panose="02010600030101010101" pitchFamily="2" charset="-122"/>
                <a:cs typeface="Times New Roman" panose="02020603050405020304" pitchFamily="18" charset="0"/>
              </a:rPr>
              <a:t>imgaussfilt</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(gray_img,sig,'FilterSize',gau_ker_size,'padding',0);</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797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python </a:t>
            </a:r>
            <a:r>
              <a:rPr lang="en-US" altLang="zh-CN" sz="1400" b="1" kern="100" dirty="0" err="1">
                <a:latin typeface="Calibri" panose="020F0502020204030204" pitchFamily="34" charset="0"/>
                <a:ea typeface="宋体" panose="02010600030101010101" pitchFamily="2" charset="-122"/>
                <a:cs typeface="Times New Roman" panose="02020603050405020304" pitchFamily="18" charset="0"/>
              </a:rPr>
              <a:t>opencv</a:t>
            </a: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库中：</a:t>
            </a:r>
          </a:p>
          <a:p>
            <a:pPr indent="266700" algn="just">
              <a:spcAft>
                <a:spcPts val="0"/>
              </a:spcAft>
            </a:pPr>
            <a:r>
              <a:rPr lang="en-US" altLang="zh-CN" sz="1400" b="1" kern="100" dirty="0" err="1">
                <a:latin typeface="Calibri" panose="020F0502020204030204" pitchFamily="34" charset="0"/>
                <a:ea typeface="宋体" panose="02010600030101010101" pitchFamily="2" charset="-122"/>
                <a:cs typeface="Times New Roman" panose="02020603050405020304" pitchFamily="18" charset="0"/>
              </a:rPr>
              <a:t>GaussianBlur</a:t>
            </a: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函数默认</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padding</a:t>
            </a: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方式为：</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BORDER_REFLECT_101</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其他包括：</a:t>
            </a:r>
          </a:p>
          <a:p>
            <a:pPr indent="266700" algn="just">
              <a:spcAft>
                <a:spcPts val="0"/>
              </a:spcAft>
            </a:pPr>
            <a:r>
              <a:rPr lang="en-US" altLang="zh-CN" sz="1400" b="1" kern="100" dirty="0" err="1">
                <a:latin typeface="Calibri" panose="020F0502020204030204" pitchFamily="34" charset="0"/>
                <a:ea typeface="宋体" panose="02010600030101010101" pitchFamily="2" charset="-122"/>
                <a:cs typeface="Times New Roman" panose="02020603050405020304" pitchFamily="18" charset="0"/>
              </a:rPr>
              <a:t>Enum</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a:t>
            </a:r>
            <a:r>
              <a:rPr lang="en-US" altLang="zh-CN" sz="1400" b="1" kern="100" dirty="0" err="1">
                <a:latin typeface="Calibri" panose="020F0502020204030204" pitchFamily="34" charset="0"/>
                <a:ea typeface="宋体" panose="02010600030101010101" pitchFamily="2" charset="-122"/>
                <a:cs typeface="Times New Roman" panose="02020603050405020304" pitchFamily="18" charset="0"/>
              </a:rPr>
              <a:t>BorderTypes</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cv::BORDER_CONSTANT = 0,</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cv::BORDER_REPLICATE = 1,</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cv::BORDER_REFLECT = 2,</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cv::BORDER_WRAP = 3,</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cv::BORDER_REFLECT_101 = 4,</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cv::BORDER_TRANSPARENT = 5,</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cv::BORDER_REFLECT101 = BORDER_REFLECT_101,</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cv::BORDER_DEFAULT = BORDER_REFLECT_101,</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  cv::BORDER_ISOLATED = 16</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a:t>
            </a:r>
            <a:endParaRPr lang="zh-CN" altLang="zh-CN" sz="1400" b="1" kern="100" dirty="0">
              <a:latin typeface="Calibri" panose="020F0502020204030204" pitchFamily="34" charset="0"/>
              <a:ea typeface="宋体" panose="02010600030101010101" pitchFamily="2" charset="-122"/>
              <a:cs typeface="Times New Roman" panose="02020603050405020304" pitchFamily="18" charset="0"/>
            </a:endParaRPr>
          </a:p>
          <a:p>
            <a:pPr lvl="2" algn="just">
              <a:lnSpc>
                <a:spcPct val="150000"/>
              </a:lnSpc>
              <a:spcAft>
                <a:spcPts val="0"/>
              </a:spcAft>
            </a:pP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2.    zero</a:t>
            </a: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和</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replicated</a:t>
            </a: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两种</a:t>
            </a:r>
            <a:r>
              <a:rPr lang="en-US" altLang="zh-CN" sz="1400" b="1" kern="100" dirty="0">
                <a:latin typeface="Calibri" panose="020F0502020204030204" pitchFamily="34" charset="0"/>
                <a:ea typeface="宋体" panose="02010600030101010101" pitchFamily="2" charset="-122"/>
                <a:cs typeface="Times New Roman" panose="02020603050405020304" pitchFamily="18" charset="0"/>
              </a:rPr>
              <a:t>padding</a:t>
            </a:r>
            <a:r>
              <a:rPr lang="zh-CN" altLang="zh-CN" sz="1400" b="1" kern="100" dirty="0">
                <a:latin typeface="Calibri" panose="020F0502020204030204" pitchFamily="34" charset="0"/>
                <a:ea typeface="宋体" panose="02010600030101010101" pitchFamily="2" charset="-122"/>
                <a:cs typeface="Times New Roman" panose="02020603050405020304" pitchFamily="18" charset="0"/>
              </a:rPr>
              <a:t>方式比较最好从数值结果（做差值）和观察两个角度分析</a:t>
            </a:r>
            <a:r>
              <a:rPr lang="zh-CN" altLang="zh-CN" sz="1400" kern="100" dirty="0">
                <a:latin typeface="Calibri" panose="020F0502020204030204" pitchFamily="34" charset="0"/>
                <a:ea typeface="宋体" panose="02010600030101010101" pitchFamily="2" charset="-122"/>
                <a:cs typeface="Times New Roman" panose="02020603050405020304" pitchFamily="18" charset="0"/>
              </a:rPr>
              <a:t>。</a:t>
            </a:r>
          </a:p>
        </p:txBody>
      </p:sp>
    </p:spTree>
    <p:extLst>
      <p:ext uri="{BB962C8B-B14F-4D97-AF65-F5344CB8AC3E}">
        <p14:creationId xmlns:p14="http://schemas.microsoft.com/office/powerpoint/2010/main" val="109308340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40</a:t>
            </a:fld>
            <a:endParaRPr lang="en-US"/>
          </a:p>
        </p:txBody>
      </p:sp>
      <p:pic>
        <p:nvPicPr>
          <p:cNvPr id="5" name="图片 4"/>
          <p:cNvPicPr>
            <a:picLocks noChangeAspect="1"/>
          </p:cNvPicPr>
          <p:nvPr/>
        </p:nvPicPr>
        <p:blipFill>
          <a:blip r:embed="rId2"/>
          <a:stretch>
            <a:fillRect/>
          </a:stretch>
        </p:blipFill>
        <p:spPr>
          <a:xfrm>
            <a:off x="844002" y="1269912"/>
            <a:ext cx="7523384" cy="4824868"/>
          </a:xfrm>
          <a:prstGeom prst="rect">
            <a:avLst/>
          </a:prstGeom>
        </p:spPr>
      </p:pic>
      <p:sp>
        <p:nvSpPr>
          <p:cNvPr id="7" name="标题 1"/>
          <p:cNvSpPr>
            <a:spLocks noGrp="1"/>
          </p:cNvSpPr>
          <p:nvPr>
            <p:ph type="title"/>
          </p:nvPr>
        </p:nvSpPr>
        <p:spPr>
          <a:xfrm>
            <a:off x="457200" y="556578"/>
            <a:ext cx="8229600" cy="548322"/>
          </a:xfrm>
        </p:spPr>
        <p:txBody>
          <a:bodyPr/>
          <a:lstStyle/>
          <a:p>
            <a:r>
              <a:rPr lang="zh-CN" altLang="en-US" b="1" dirty="0" smtClean="0"/>
              <a:t>马尔可夫随机</a:t>
            </a:r>
            <a:r>
              <a:rPr lang="zh-CN" altLang="en-US" b="1" dirty="0" smtClean="0"/>
              <a:t>场</a:t>
            </a:r>
            <a:r>
              <a:rPr lang="zh-CN" altLang="en-US" b="1" dirty="0" smtClean="0"/>
              <a:t>的基本概念 </a:t>
            </a:r>
            <a:r>
              <a:rPr lang="en-US" altLang="zh-CN" b="1" dirty="0" smtClean="0"/>
              <a:t>(V)</a:t>
            </a:r>
            <a:endParaRPr lang="zh-CN" altLang="en-US" b="1" dirty="0"/>
          </a:p>
        </p:txBody>
      </p:sp>
    </p:spTree>
    <p:extLst>
      <p:ext uri="{BB962C8B-B14F-4D97-AF65-F5344CB8AC3E}">
        <p14:creationId xmlns:p14="http://schemas.microsoft.com/office/powerpoint/2010/main" val="98728484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41</a:t>
            </a:fld>
            <a:endParaRPr lang="en-US"/>
          </a:p>
        </p:txBody>
      </p:sp>
      <p:pic>
        <p:nvPicPr>
          <p:cNvPr id="5" name="图片 4"/>
          <p:cNvPicPr>
            <a:picLocks noChangeAspect="1"/>
          </p:cNvPicPr>
          <p:nvPr/>
        </p:nvPicPr>
        <p:blipFill>
          <a:blip r:embed="rId2"/>
          <a:stretch>
            <a:fillRect/>
          </a:stretch>
        </p:blipFill>
        <p:spPr>
          <a:xfrm>
            <a:off x="1216028" y="1484464"/>
            <a:ext cx="6996016" cy="4632021"/>
          </a:xfrm>
          <a:prstGeom prst="rect">
            <a:avLst/>
          </a:prstGeom>
        </p:spPr>
      </p:pic>
      <p:sp>
        <p:nvSpPr>
          <p:cNvPr id="6" name="标题 1"/>
          <p:cNvSpPr>
            <a:spLocks noGrp="1"/>
          </p:cNvSpPr>
          <p:nvPr>
            <p:ph type="title"/>
          </p:nvPr>
        </p:nvSpPr>
        <p:spPr>
          <a:xfrm>
            <a:off x="457200" y="556578"/>
            <a:ext cx="8229600" cy="548322"/>
          </a:xfrm>
        </p:spPr>
        <p:txBody>
          <a:bodyPr/>
          <a:lstStyle/>
          <a:p>
            <a:r>
              <a:rPr lang="zh-CN" altLang="en-US" b="1" dirty="0" smtClean="0"/>
              <a:t>马尔可夫随机</a:t>
            </a:r>
            <a:r>
              <a:rPr lang="zh-CN" altLang="en-US" b="1" dirty="0" smtClean="0"/>
              <a:t>场</a:t>
            </a:r>
            <a:r>
              <a:rPr lang="zh-CN" altLang="en-US" b="1" dirty="0" smtClean="0"/>
              <a:t>的基本概念 </a:t>
            </a:r>
            <a:r>
              <a:rPr lang="en-US" altLang="zh-CN" b="1" dirty="0" smtClean="0"/>
              <a:t>(VI)</a:t>
            </a:r>
            <a:endParaRPr lang="zh-CN" altLang="en-US" b="1" dirty="0"/>
          </a:p>
        </p:txBody>
      </p:sp>
    </p:spTree>
    <p:extLst>
      <p:ext uri="{BB962C8B-B14F-4D97-AF65-F5344CB8AC3E}">
        <p14:creationId xmlns:p14="http://schemas.microsoft.com/office/powerpoint/2010/main" val="317260873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参考文献</a:t>
            </a:r>
            <a:endParaRPr lang="zh-CN" altLang="en-US" b="1" dirty="0"/>
          </a:p>
        </p:txBody>
      </p:sp>
      <p:sp>
        <p:nvSpPr>
          <p:cNvPr id="3" name="内容占位符 2"/>
          <p:cNvSpPr>
            <a:spLocks noGrp="1"/>
          </p:cNvSpPr>
          <p:nvPr>
            <p:ph idx="1"/>
          </p:nvPr>
        </p:nvSpPr>
        <p:spPr>
          <a:xfrm>
            <a:off x="100208" y="1274524"/>
            <a:ext cx="8868428" cy="4525963"/>
          </a:xfrm>
        </p:spPr>
        <p:txBody>
          <a:bodyPr/>
          <a:lstStyle/>
          <a:p>
            <a:r>
              <a:rPr lang="zh-CN" altLang="en-US" dirty="0" smtClean="0"/>
              <a:t>林元烈，应用随机过程，清华大学出版社，</a:t>
            </a:r>
            <a:r>
              <a:rPr lang="en-US" altLang="zh-CN" dirty="0" smtClean="0"/>
              <a:t>2002</a:t>
            </a:r>
            <a:endParaRPr lang="en-US" altLang="zh-CN" dirty="0"/>
          </a:p>
          <a:p>
            <a:endParaRPr lang="en-US" altLang="zh-CN" dirty="0" smtClean="0"/>
          </a:p>
          <a:p>
            <a:r>
              <a:rPr lang="en-US" altLang="zh-CN" dirty="0" smtClean="0"/>
              <a:t>Sheldon M. Ross, </a:t>
            </a:r>
            <a:r>
              <a:rPr lang="zh-CN" altLang="en-US" dirty="0" smtClean="0"/>
              <a:t>龚光鲁译，应用随机过程：概率模型导论，第</a:t>
            </a:r>
            <a:r>
              <a:rPr lang="en-US" altLang="zh-CN" dirty="0" smtClean="0"/>
              <a:t>11</a:t>
            </a:r>
            <a:r>
              <a:rPr lang="zh-CN" altLang="en-US" dirty="0" smtClean="0"/>
              <a:t>版，人民邮电出版社，</a:t>
            </a:r>
            <a:r>
              <a:rPr lang="en-US" altLang="zh-CN" dirty="0" smtClean="0"/>
              <a:t>2016</a:t>
            </a:r>
          </a:p>
          <a:p>
            <a:endParaRPr lang="en-US" altLang="zh-CN" dirty="0"/>
          </a:p>
          <a:p>
            <a:r>
              <a:rPr lang="en-US" altLang="zh-CN" dirty="0" smtClean="0"/>
              <a:t>Andrew Blake</a:t>
            </a:r>
            <a:r>
              <a:rPr lang="zh-CN" altLang="en-US" dirty="0" smtClean="0"/>
              <a:t>等著，谢昭等译，</a:t>
            </a:r>
            <a:r>
              <a:rPr lang="en-US" altLang="zh-CN" dirty="0" smtClean="0"/>
              <a:t>Markov</a:t>
            </a:r>
            <a:r>
              <a:rPr lang="zh-CN" altLang="en-US" dirty="0" smtClean="0"/>
              <a:t>随机场在视觉和图像处理中的应用，科学出版社，</a:t>
            </a:r>
            <a:r>
              <a:rPr lang="en-US" altLang="zh-CN" dirty="0" smtClean="0"/>
              <a:t>2014</a:t>
            </a:r>
          </a:p>
          <a:p>
            <a:endParaRPr lang="en-US" altLang="zh-CN" dirty="0"/>
          </a:p>
          <a:p>
            <a:r>
              <a:rPr lang="en-US" altLang="zh-CN" dirty="0" smtClean="0"/>
              <a:t>Stephen Gould, Tutorial </a:t>
            </a:r>
            <a:r>
              <a:rPr lang="en-US" altLang="zh-CN" dirty="0"/>
              <a:t>titled “Markov Random Fields for Computer Vision” given at the </a:t>
            </a:r>
            <a:r>
              <a:rPr lang="en-US" altLang="zh-CN" dirty="0">
                <a:hlinkClick r:id="rId2"/>
              </a:rPr>
              <a:t>Machine Learning Summer School</a:t>
            </a:r>
            <a:r>
              <a:rPr lang="en-US" altLang="zh-CN" dirty="0"/>
              <a:t> (MLSS 2011), 13-17 June 2011, Singapore.</a:t>
            </a:r>
            <a:r>
              <a:rPr lang="en-US" altLang="zh-CN" dirty="0"/>
              <a:t/>
            </a:r>
            <a:br>
              <a:rPr lang="en-US" altLang="zh-CN" dirty="0"/>
            </a:br>
            <a:r>
              <a:rPr lang="en-US" altLang="zh-CN" dirty="0"/>
              <a:t>[ </a:t>
            </a:r>
            <a:r>
              <a:rPr lang="en-US" altLang="zh-CN" dirty="0">
                <a:hlinkClick r:id="rId3"/>
              </a:rPr>
              <a:t>slides (part 1)</a:t>
            </a:r>
            <a:r>
              <a:rPr lang="en-US" altLang="zh-CN" dirty="0"/>
              <a:t> | </a:t>
            </a:r>
            <a:r>
              <a:rPr lang="en-US" altLang="zh-CN" dirty="0">
                <a:hlinkClick r:id="rId4"/>
              </a:rPr>
              <a:t>slides (part 2)</a:t>
            </a:r>
            <a:r>
              <a:rPr lang="en-US" altLang="zh-CN" dirty="0"/>
              <a:t> | </a:t>
            </a:r>
            <a:r>
              <a:rPr lang="en-US" altLang="zh-CN" u="sng" dirty="0">
                <a:hlinkClick r:id="rId5"/>
              </a:rPr>
              <a:t>slides (part 3)</a:t>
            </a:r>
            <a:r>
              <a:rPr lang="en-US" altLang="zh-CN" dirty="0"/>
              <a:t> ]</a:t>
            </a:r>
            <a:endParaRPr lang="zh-CN" altLang="en-US"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42</a:t>
            </a:fld>
            <a:endParaRPr lang="en-US"/>
          </a:p>
        </p:txBody>
      </p:sp>
    </p:spTree>
    <p:extLst>
      <p:ext uri="{BB962C8B-B14F-4D97-AF65-F5344CB8AC3E}">
        <p14:creationId xmlns:p14="http://schemas.microsoft.com/office/powerpoint/2010/main" val="235452821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3"/>
          <p:cNvSpPr>
            <a:spLocks noGrp="1"/>
          </p:cNvSpPr>
          <p:nvPr>
            <p:ph type="sldNum" sz="quarter" idx="10"/>
          </p:nvPr>
        </p:nvSpPr>
        <p:spPr>
          <a:noFill/>
        </p:spPr>
        <p:txBody>
          <a:bodyPr/>
          <a:lstStyle/>
          <a:p>
            <a:fld id="{9B89EB30-6DF5-4EC2-920F-4F4CDF5128AF}" type="slidenum">
              <a:rPr lang="en-US" smtClean="0"/>
              <a:pPr/>
              <a:t>43</a:t>
            </a:fld>
            <a:endParaRPr lang="en-US" dirty="0" smtClean="0"/>
          </a:p>
        </p:txBody>
      </p:sp>
      <p:sp>
        <p:nvSpPr>
          <p:cNvPr id="136197" name="Rectangle 5"/>
          <p:cNvSpPr>
            <a:spLocks noChangeArrowheads="1"/>
          </p:cNvSpPr>
          <p:nvPr/>
        </p:nvSpPr>
        <p:spPr bwMode="auto">
          <a:xfrm>
            <a:off x="685800" y="2819400"/>
            <a:ext cx="7905750" cy="1143000"/>
          </a:xfrm>
          <a:prstGeom prst="rect">
            <a:avLst/>
          </a:prstGeom>
          <a:solidFill>
            <a:schemeClr val="bg1"/>
          </a:solidFill>
          <a:ln w="9525">
            <a:solidFill>
              <a:schemeClr val="tx1"/>
            </a:solidFill>
            <a:miter lim="800000"/>
            <a:headEnd/>
            <a:tailEnd/>
          </a:ln>
          <a:effectLst>
            <a:outerShdw dist="107763" dir="2700000" algn="ctr" rotWithShape="0">
              <a:schemeClr val="bg2">
                <a:alpha val="50000"/>
              </a:schemeClr>
            </a:outerShdw>
          </a:effectLst>
        </p:spPr>
        <p:txBody>
          <a:bodyPr anchor="ctr"/>
          <a:lstStyle/>
          <a:p>
            <a:pPr algn="ctr">
              <a:defRPr/>
            </a:pPr>
            <a:r>
              <a:rPr lang="zh-CN" altLang="en-US" sz="4400" dirty="0" smtClean="0">
                <a:solidFill>
                  <a:srgbClr val="FF3300"/>
                </a:solidFill>
                <a:latin typeface="+mj-ea"/>
                <a:ea typeface="+mj-ea"/>
                <a:cs typeface="Arial" charset="0"/>
              </a:rPr>
              <a:t>图像的图表示与分割</a:t>
            </a:r>
            <a:endParaRPr lang="zh-CN" altLang="en-US" sz="4400" dirty="0">
              <a:solidFill>
                <a:srgbClr val="FF3300"/>
              </a:solidFill>
              <a:latin typeface="+mj-ea"/>
              <a:ea typeface="+mj-ea"/>
              <a:cs typeface="Arial" charset="0"/>
            </a:endParaRPr>
          </a:p>
        </p:txBody>
      </p:sp>
    </p:spTree>
    <p:extLst>
      <p:ext uri="{BB962C8B-B14F-4D97-AF65-F5344CB8AC3E}">
        <p14:creationId xmlns:p14="http://schemas.microsoft.com/office/powerpoint/2010/main" val="154983131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Slide Number Placeholder 3"/>
          <p:cNvSpPr>
            <a:spLocks noGrp="1"/>
          </p:cNvSpPr>
          <p:nvPr>
            <p:ph type="sldNum" sz="quarter" idx="10"/>
          </p:nvPr>
        </p:nvSpPr>
        <p:spPr/>
        <p:txBody>
          <a:bodyPr/>
          <a:lstStyle/>
          <a:p>
            <a:fld id="{820A791B-AE68-46E6-B3A4-0A4CBE4526BC}" type="slidenum">
              <a:rPr lang="en-US"/>
              <a:pPr/>
              <a:t>44</a:t>
            </a:fld>
            <a:endParaRPr lang="en-US"/>
          </a:p>
        </p:txBody>
      </p:sp>
      <p:sp>
        <p:nvSpPr>
          <p:cNvPr id="828418" name="Rectangle 2"/>
          <p:cNvSpPr>
            <a:spLocks noGrp="1" noChangeArrowheads="1"/>
          </p:cNvSpPr>
          <p:nvPr>
            <p:ph type="title"/>
          </p:nvPr>
        </p:nvSpPr>
        <p:spPr>
          <a:xfrm>
            <a:off x="490136" y="536552"/>
            <a:ext cx="8229600" cy="605161"/>
          </a:xfrm>
        </p:spPr>
        <p:txBody>
          <a:bodyPr/>
          <a:lstStyle/>
          <a:p>
            <a:r>
              <a:rPr lang="en-US" dirty="0"/>
              <a:t>Perceptual Organization in Human Vision (</a:t>
            </a:r>
            <a:r>
              <a:rPr lang="en-US" dirty="0" smtClean="0"/>
              <a:t>I)</a:t>
            </a:r>
            <a:endParaRPr lang="en-US" dirty="0"/>
          </a:p>
        </p:txBody>
      </p:sp>
      <p:grpSp>
        <p:nvGrpSpPr>
          <p:cNvPr id="32" name="Group 31"/>
          <p:cNvGrpSpPr/>
          <p:nvPr/>
        </p:nvGrpSpPr>
        <p:grpSpPr>
          <a:xfrm>
            <a:off x="287020" y="3495661"/>
            <a:ext cx="4178300" cy="427037"/>
            <a:chOff x="4721225" y="4338638"/>
            <a:chExt cx="4178300" cy="427037"/>
          </a:xfrm>
        </p:grpSpPr>
        <p:sp>
          <p:nvSpPr>
            <p:cNvPr id="828420" name="Rectangle 4"/>
            <p:cNvSpPr>
              <a:spLocks noChangeArrowheads="1"/>
            </p:cNvSpPr>
            <p:nvPr/>
          </p:nvSpPr>
          <p:spPr bwMode="auto">
            <a:xfrm>
              <a:off x="4721225" y="4338638"/>
              <a:ext cx="4178300" cy="427037"/>
            </a:xfrm>
            <a:prstGeom prst="rect">
              <a:avLst/>
            </a:prstGeom>
            <a:noFill/>
            <a:ln w="9525">
              <a:solidFill>
                <a:schemeClr val="tx1"/>
              </a:solidFill>
              <a:miter lim="800000"/>
              <a:headEnd/>
              <a:tailEnd/>
            </a:ln>
            <a:effectLst/>
          </p:spPr>
          <p:txBody>
            <a:bodyPr wrap="none" anchor="ctr"/>
            <a:lstStyle/>
            <a:p>
              <a:endParaRPr lang="en-US"/>
            </a:p>
          </p:txBody>
        </p:sp>
        <p:sp>
          <p:nvSpPr>
            <p:cNvPr id="828421" name="Oval 5"/>
            <p:cNvSpPr>
              <a:spLocks noChangeArrowheads="1"/>
            </p:cNvSpPr>
            <p:nvPr/>
          </p:nvSpPr>
          <p:spPr bwMode="auto">
            <a:xfrm>
              <a:off x="4865688" y="4508500"/>
              <a:ext cx="150812" cy="150813"/>
            </a:xfrm>
            <a:prstGeom prst="ellipse">
              <a:avLst/>
            </a:prstGeom>
            <a:solidFill>
              <a:srgbClr val="000000"/>
            </a:solidFill>
            <a:ln w="9525">
              <a:noFill/>
              <a:round/>
              <a:headEnd/>
              <a:tailEnd/>
            </a:ln>
            <a:effectLst/>
          </p:spPr>
          <p:txBody>
            <a:bodyPr wrap="none" anchor="ctr"/>
            <a:lstStyle/>
            <a:p>
              <a:endParaRPr lang="en-US"/>
            </a:p>
          </p:txBody>
        </p:sp>
        <p:sp>
          <p:nvSpPr>
            <p:cNvPr id="828423" name="Oval 7"/>
            <p:cNvSpPr>
              <a:spLocks noChangeArrowheads="1"/>
            </p:cNvSpPr>
            <p:nvPr/>
          </p:nvSpPr>
          <p:spPr bwMode="auto">
            <a:xfrm>
              <a:off x="5111750" y="4508500"/>
              <a:ext cx="150813" cy="150813"/>
            </a:xfrm>
            <a:prstGeom prst="ellipse">
              <a:avLst/>
            </a:prstGeom>
            <a:solidFill>
              <a:srgbClr val="000000"/>
            </a:solidFill>
            <a:ln w="9525">
              <a:noFill/>
              <a:round/>
              <a:headEnd/>
              <a:tailEnd/>
            </a:ln>
            <a:effectLst/>
          </p:spPr>
          <p:txBody>
            <a:bodyPr wrap="none" anchor="ctr"/>
            <a:lstStyle/>
            <a:p>
              <a:endParaRPr lang="en-US"/>
            </a:p>
          </p:txBody>
        </p:sp>
        <p:sp>
          <p:nvSpPr>
            <p:cNvPr id="828424" name="Oval 8"/>
            <p:cNvSpPr>
              <a:spLocks noChangeArrowheads="1"/>
            </p:cNvSpPr>
            <p:nvPr/>
          </p:nvSpPr>
          <p:spPr bwMode="auto">
            <a:xfrm>
              <a:off x="6327775" y="4508500"/>
              <a:ext cx="150813" cy="150813"/>
            </a:xfrm>
            <a:prstGeom prst="ellipse">
              <a:avLst/>
            </a:prstGeom>
            <a:solidFill>
              <a:srgbClr val="000000"/>
            </a:solidFill>
            <a:ln w="9525">
              <a:noFill/>
              <a:round/>
              <a:headEnd/>
              <a:tailEnd/>
            </a:ln>
            <a:effectLst/>
          </p:spPr>
          <p:txBody>
            <a:bodyPr wrap="none" anchor="ctr"/>
            <a:lstStyle/>
            <a:p>
              <a:endParaRPr lang="en-US"/>
            </a:p>
          </p:txBody>
        </p:sp>
        <p:sp>
          <p:nvSpPr>
            <p:cNvPr id="828425" name="Oval 9"/>
            <p:cNvSpPr>
              <a:spLocks noChangeArrowheads="1"/>
            </p:cNvSpPr>
            <p:nvPr/>
          </p:nvSpPr>
          <p:spPr bwMode="auto">
            <a:xfrm>
              <a:off x="6538913" y="4508500"/>
              <a:ext cx="150812" cy="150813"/>
            </a:xfrm>
            <a:prstGeom prst="ellipse">
              <a:avLst/>
            </a:prstGeom>
            <a:solidFill>
              <a:srgbClr val="000000"/>
            </a:solidFill>
            <a:ln w="9525">
              <a:noFill/>
              <a:round/>
              <a:headEnd/>
              <a:tailEnd/>
            </a:ln>
            <a:effectLst/>
          </p:spPr>
          <p:txBody>
            <a:bodyPr wrap="none" anchor="ctr"/>
            <a:lstStyle/>
            <a:p>
              <a:endParaRPr lang="en-US"/>
            </a:p>
          </p:txBody>
        </p:sp>
        <p:sp>
          <p:nvSpPr>
            <p:cNvPr id="828426" name="Oval 10"/>
            <p:cNvSpPr>
              <a:spLocks noChangeArrowheads="1"/>
            </p:cNvSpPr>
            <p:nvPr/>
          </p:nvSpPr>
          <p:spPr bwMode="auto">
            <a:xfrm>
              <a:off x="6764338" y="4508500"/>
              <a:ext cx="150812" cy="150813"/>
            </a:xfrm>
            <a:prstGeom prst="ellipse">
              <a:avLst/>
            </a:prstGeom>
            <a:solidFill>
              <a:srgbClr val="000000"/>
            </a:solidFill>
            <a:ln w="9525">
              <a:noFill/>
              <a:round/>
              <a:headEnd/>
              <a:tailEnd/>
            </a:ln>
            <a:effectLst/>
          </p:spPr>
          <p:txBody>
            <a:bodyPr wrap="none" anchor="ctr"/>
            <a:lstStyle/>
            <a:p>
              <a:endParaRPr lang="en-US"/>
            </a:p>
          </p:txBody>
        </p:sp>
        <p:sp>
          <p:nvSpPr>
            <p:cNvPr id="828427" name="Oval 11"/>
            <p:cNvSpPr>
              <a:spLocks noChangeArrowheads="1"/>
            </p:cNvSpPr>
            <p:nvPr/>
          </p:nvSpPr>
          <p:spPr bwMode="auto">
            <a:xfrm>
              <a:off x="8470900" y="4508500"/>
              <a:ext cx="150813" cy="150813"/>
            </a:xfrm>
            <a:prstGeom prst="ellipse">
              <a:avLst/>
            </a:prstGeom>
            <a:solidFill>
              <a:srgbClr val="000000"/>
            </a:solidFill>
            <a:ln w="9525">
              <a:noFill/>
              <a:round/>
              <a:headEnd/>
              <a:tailEnd/>
            </a:ln>
            <a:effectLst/>
          </p:spPr>
          <p:txBody>
            <a:bodyPr wrap="none" anchor="ctr"/>
            <a:lstStyle/>
            <a:p>
              <a:endParaRPr lang="en-US"/>
            </a:p>
          </p:txBody>
        </p:sp>
        <p:sp>
          <p:nvSpPr>
            <p:cNvPr id="828428" name="Oval 12"/>
            <p:cNvSpPr>
              <a:spLocks noChangeArrowheads="1"/>
            </p:cNvSpPr>
            <p:nvPr/>
          </p:nvSpPr>
          <p:spPr bwMode="auto">
            <a:xfrm>
              <a:off x="7815263" y="4508500"/>
              <a:ext cx="150812" cy="150813"/>
            </a:xfrm>
            <a:prstGeom prst="ellipse">
              <a:avLst/>
            </a:prstGeom>
            <a:solidFill>
              <a:srgbClr val="000000"/>
            </a:solidFill>
            <a:ln w="9525">
              <a:noFill/>
              <a:round/>
              <a:headEnd/>
              <a:tailEnd/>
            </a:ln>
            <a:effectLst/>
          </p:spPr>
          <p:txBody>
            <a:bodyPr wrap="none" anchor="ctr"/>
            <a:lstStyle/>
            <a:p>
              <a:endParaRPr lang="en-US"/>
            </a:p>
          </p:txBody>
        </p:sp>
      </p:grpSp>
      <p:sp>
        <p:nvSpPr>
          <p:cNvPr id="33" name="TextBox 32"/>
          <p:cNvSpPr txBox="1"/>
          <p:nvPr/>
        </p:nvSpPr>
        <p:spPr>
          <a:xfrm>
            <a:off x="289560" y="4022781"/>
            <a:ext cx="1295400" cy="403860"/>
          </a:xfrm>
          <a:prstGeom prst="rect">
            <a:avLst/>
          </a:prstGeom>
          <a:noFill/>
        </p:spPr>
        <p:txBody>
          <a:bodyPr wrap="square" rtlCol="0">
            <a:spAutoFit/>
          </a:bodyPr>
          <a:lstStyle/>
          <a:p>
            <a:r>
              <a:rPr lang="en-US" dirty="0" smtClean="0">
                <a:solidFill>
                  <a:srgbClr val="009900"/>
                </a:solidFill>
              </a:rPr>
              <a:t>proximity</a:t>
            </a:r>
            <a:endParaRPr lang="en-US" dirty="0">
              <a:solidFill>
                <a:srgbClr val="009900"/>
              </a:solidFill>
            </a:endParaRPr>
          </a:p>
        </p:txBody>
      </p:sp>
      <p:grpSp>
        <p:nvGrpSpPr>
          <p:cNvPr id="43" name="Group 42"/>
          <p:cNvGrpSpPr/>
          <p:nvPr/>
        </p:nvGrpSpPr>
        <p:grpSpPr>
          <a:xfrm>
            <a:off x="4775200" y="3480421"/>
            <a:ext cx="4178300" cy="427037"/>
            <a:chOff x="4721860" y="2509838"/>
            <a:chExt cx="4178300" cy="427037"/>
          </a:xfrm>
        </p:grpSpPr>
        <p:sp>
          <p:nvSpPr>
            <p:cNvPr id="35" name="Rectangle 4"/>
            <p:cNvSpPr>
              <a:spLocks noChangeArrowheads="1"/>
            </p:cNvSpPr>
            <p:nvPr/>
          </p:nvSpPr>
          <p:spPr bwMode="auto">
            <a:xfrm>
              <a:off x="4721860" y="2509838"/>
              <a:ext cx="4178300" cy="427037"/>
            </a:xfrm>
            <a:prstGeom prst="rect">
              <a:avLst/>
            </a:prstGeom>
            <a:noFill/>
            <a:ln w="9525">
              <a:solidFill>
                <a:schemeClr val="tx1"/>
              </a:solidFill>
              <a:miter lim="800000"/>
              <a:headEnd/>
              <a:tailEnd/>
            </a:ln>
            <a:effectLst/>
          </p:spPr>
          <p:txBody>
            <a:bodyPr wrap="none" anchor="ctr"/>
            <a:lstStyle/>
            <a:p>
              <a:endParaRPr lang="en-US"/>
            </a:p>
          </p:txBody>
        </p:sp>
        <p:sp>
          <p:nvSpPr>
            <p:cNvPr id="36" name="Oval 5"/>
            <p:cNvSpPr>
              <a:spLocks noChangeArrowheads="1"/>
            </p:cNvSpPr>
            <p:nvPr/>
          </p:nvSpPr>
          <p:spPr bwMode="auto">
            <a:xfrm>
              <a:off x="4851083" y="2664460"/>
              <a:ext cx="150812" cy="150813"/>
            </a:xfrm>
            <a:prstGeom prst="ellipse">
              <a:avLst/>
            </a:prstGeom>
            <a:solidFill>
              <a:srgbClr val="000000"/>
            </a:solidFill>
            <a:ln w="9525">
              <a:noFill/>
              <a:round/>
              <a:headEnd/>
              <a:tailEnd/>
            </a:ln>
            <a:effectLst/>
          </p:spPr>
          <p:txBody>
            <a:bodyPr wrap="none" anchor="ctr"/>
            <a:lstStyle/>
            <a:p>
              <a:endParaRPr lang="en-US"/>
            </a:p>
          </p:txBody>
        </p:sp>
        <p:sp>
          <p:nvSpPr>
            <p:cNvPr id="37" name="Oval 7"/>
            <p:cNvSpPr>
              <a:spLocks noChangeArrowheads="1"/>
            </p:cNvSpPr>
            <p:nvPr/>
          </p:nvSpPr>
          <p:spPr bwMode="auto">
            <a:xfrm>
              <a:off x="5451951" y="2664460"/>
              <a:ext cx="150813" cy="150813"/>
            </a:xfrm>
            <a:prstGeom prst="ellipse">
              <a:avLst/>
            </a:prstGeom>
            <a:solidFill>
              <a:srgbClr val="000000"/>
            </a:solidFill>
            <a:ln w="9525">
              <a:noFill/>
              <a:round/>
              <a:headEnd/>
              <a:tailEnd/>
            </a:ln>
            <a:effectLst/>
          </p:spPr>
          <p:txBody>
            <a:bodyPr wrap="none" anchor="ctr"/>
            <a:lstStyle/>
            <a:p>
              <a:endParaRPr lang="en-US"/>
            </a:p>
          </p:txBody>
        </p:sp>
        <p:sp>
          <p:nvSpPr>
            <p:cNvPr id="38" name="Oval 8"/>
            <p:cNvSpPr>
              <a:spLocks noChangeArrowheads="1"/>
            </p:cNvSpPr>
            <p:nvPr/>
          </p:nvSpPr>
          <p:spPr bwMode="auto">
            <a:xfrm>
              <a:off x="6052820" y="2664460"/>
              <a:ext cx="150813" cy="150813"/>
            </a:xfrm>
            <a:prstGeom prst="ellipse">
              <a:avLst/>
            </a:prstGeom>
            <a:noFill/>
            <a:ln w="9525">
              <a:solidFill>
                <a:schemeClr val="tx1"/>
              </a:solidFill>
              <a:round/>
              <a:headEnd/>
              <a:tailEnd/>
            </a:ln>
            <a:effectLst/>
          </p:spPr>
          <p:txBody>
            <a:bodyPr wrap="none" anchor="ctr"/>
            <a:lstStyle/>
            <a:p>
              <a:endParaRPr lang="en-US"/>
            </a:p>
          </p:txBody>
        </p:sp>
        <p:sp>
          <p:nvSpPr>
            <p:cNvPr id="39" name="Oval 9"/>
            <p:cNvSpPr>
              <a:spLocks noChangeArrowheads="1"/>
            </p:cNvSpPr>
            <p:nvPr/>
          </p:nvSpPr>
          <p:spPr bwMode="auto">
            <a:xfrm>
              <a:off x="6653689" y="2664460"/>
              <a:ext cx="150812" cy="150813"/>
            </a:xfrm>
            <a:prstGeom prst="ellipse">
              <a:avLst/>
            </a:prstGeom>
            <a:noFill/>
            <a:ln w="9525">
              <a:solidFill>
                <a:schemeClr val="tx1"/>
              </a:solidFill>
              <a:round/>
              <a:headEnd/>
              <a:tailEnd/>
            </a:ln>
            <a:effectLst/>
          </p:spPr>
          <p:txBody>
            <a:bodyPr wrap="none" anchor="ctr"/>
            <a:lstStyle/>
            <a:p>
              <a:endParaRPr lang="en-US"/>
            </a:p>
          </p:txBody>
        </p:sp>
        <p:sp>
          <p:nvSpPr>
            <p:cNvPr id="40" name="Oval 10"/>
            <p:cNvSpPr>
              <a:spLocks noChangeArrowheads="1"/>
            </p:cNvSpPr>
            <p:nvPr/>
          </p:nvSpPr>
          <p:spPr bwMode="auto">
            <a:xfrm>
              <a:off x="7254557" y="2664460"/>
              <a:ext cx="150812" cy="150813"/>
            </a:xfrm>
            <a:prstGeom prst="ellipse">
              <a:avLst/>
            </a:prstGeom>
            <a:solidFill>
              <a:srgbClr val="000000"/>
            </a:solidFill>
            <a:ln w="9525">
              <a:noFill/>
              <a:round/>
              <a:headEnd/>
              <a:tailEnd/>
            </a:ln>
            <a:effectLst/>
          </p:spPr>
          <p:txBody>
            <a:bodyPr wrap="none" anchor="ctr"/>
            <a:lstStyle/>
            <a:p>
              <a:endParaRPr lang="en-US"/>
            </a:p>
          </p:txBody>
        </p:sp>
        <p:sp>
          <p:nvSpPr>
            <p:cNvPr id="41" name="Oval 11"/>
            <p:cNvSpPr>
              <a:spLocks noChangeArrowheads="1"/>
            </p:cNvSpPr>
            <p:nvPr/>
          </p:nvSpPr>
          <p:spPr bwMode="auto">
            <a:xfrm>
              <a:off x="8456295" y="2664460"/>
              <a:ext cx="150813" cy="150813"/>
            </a:xfrm>
            <a:prstGeom prst="ellipse">
              <a:avLst/>
            </a:prstGeom>
            <a:solidFill>
              <a:srgbClr val="000000"/>
            </a:solidFill>
            <a:ln w="9525">
              <a:noFill/>
              <a:round/>
              <a:headEnd/>
              <a:tailEnd/>
            </a:ln>
            <a:effectLst/>
          </p:spPr>
          <p:txBody>
            <a:bodyPr wrap="none" anchor="ctr"/>
            <a:lstStyle/>
            <a:p>
              <a:endParaRPr lang="en-US"/>
            </a:p>
          </p:txBody>
        </p:sp>
        <p:sp>
          <p:nvSpPr>
            <p:cNvPr id="42" name="Oval 12"/>
            <p:cNvSpPr>
              <a:spLocks noChangeArrowheads="1"/>
            </p:cNvSpPr>
            <p:nvPr/>
          </p:nvSpPr>
          <p:spPr bwMode="auto">
            <a:xfrm>
              <a:off x="7855425" y="2664460"/>
              <a:ext cx="150812" cy="150813"/>
            </a:xfrm>
            <a:prstGeom prst="ellipse">
              <a:avLst/>
            </a:prstGeom>
            <a:solidFill>
              <a:srgbClr val="000000"/>
            </a:solidFill>
            <a:ln w="9525">
              <a:noFill/>
              <a:round/>
              <a:headEnd/>
              <a:tailEnd/>
            </a:ln>
            <a:effectLst/>
          </p:spPr>
          <p:txBody>
            <a:bodyPr wrap="none" anchor="ctr"/>
            <a:lstStyle/>
            <a:p>
              <a:endParaRPr lang="en-US"/>
            </a:p>
          </p:txBody>
        </p:sp>
      </p:grpSp>
      <p:sp>
        <p:nvSpPr>
          <p:cNvPr id="44" name="TextBox 43"/>
          <p:cNvSpPr txBox="1"/>
          <p:nvPr/>
        </p:nvSpPr>
        <p:spPr>
          <a:xfrm>
            <a:off x="7620000" y="3938961"/>
            <a:ext cx="1295400" cy="403860"/>
          </a:xfrm>
          <a:prstGeom prst="rect">
            <a:avLst/>
          </a:prstGeom>
          <a:noFill/>
        </p:spPr>
        <p:txBody>
          <a:bodyPr wrap="square" rtlCol="0">
            <a:spAutoFit/>
          </a:bodyPr>
          <a:lstStyle/>
          <a:p>
            <a:r>
              <a:rPr lang="en-US" dirty="0" smtClean="0">
                <a:solidFill>
                  <a:srgbClr val="009900"/>
                </a:solidFill>
              </a:rPr>
              <a:t>similarity</a:t>
            </a:r>
            <a:endParaRPr lang="en-US" dirty="0">
              <a:solidFill>
                <a:srgbClr val="009900"/>
              </a:solidFill>
            </a:endParaRPr>
          </a:p>
        </p:txBody>
      </p:sp>
      <p:pic>
        <p:nvPicPr>
          <p:cNvPr id="45" name="Picture 24" descr="vaseface"/>
          <p:cNvPicPr>
            <a:picLocks noChangeAspect="1" noChangeArrowheads="1"/>
          </p:cNvPicPr>
          <p:nvPr/>
        </p:nvPicPr>
        <p:blipFill>
          <a:blip r:embed="rId2" cstate="print"/>
          <a:srcRect/>
          <a:stretch>
            <a:fillRect/>
          </a:stretch>
        </p:blipFill>
        <p:spPr bwMode="auto">
          <a:xfrm>
            <a:off x="168275" y="4584684"/>
            <a:ext cx="1350140" cy="1436687"/>
          </a:xfrm>
          <a:prstGeom prst="rect">
            <a:avLst/>
          </a:prstGeom>
          <a:noFill/>
        </p:spPr>
      </p:pic>
      <p:sp>
        <p:nvSpPr>
          <p:cNvPr id="46" name="TextBox 45"/>
          <p:cNvSpPr txBox="1"/>
          <p:nvPr/>
        </p:nvSpPr>
        <p:spPr>
          <a:xfrm>
            <a:off x="220980" y="5929931"/>
            <a:ext cx="1295400" cy="403860"/>
          </a:xfrm>
          <a:prstGeom prst="rect">
            <a:avLst/>
          </a:prstGeom>
          <a:noFill/>
        </p:spPr>
        <p:txBody>
          <a:bodyPr wrap="square" rtlCol="0">
            <a:spAutoFit/>
          </a:bodyPr>
          <a:lstStyle/>
          <a:p>
            <a:r>
              <a:rPr lang="en-US" dirty="0" smtClean="0">
                <a:solidFill>
                  <a:srgbClr val="009900"/>
                </a:solidFill>
              </a:rPr>
              <a:t>symmetry</a:t>
            </a:r>
            <a:endParaRPr lang="en-US" dirty="0">
              <a:solidFill>
                <a:srgbClr val="009900"/>
              </a:solidFill>
            </a:endParaRPr>
          </a:p>
        </p:txBody>
      </p:sp>
      <p:grpSp>
        <p:nvGrpSpPr>
          <p:cNvPr id="53" name="Group 52"/>
          <p:cNvGrpSpPr/>
          <p:nvPr/>
        </p:nvGrpSpPr>
        <p:grpSpPr>
          <a:xfrm>
            <a:off x="5656104" y="4925661"/>
            <a:ext cx="1583640" cy="653082"/>
            <a:chOff x="5204460" y="3337560"/>
            <a:chExt cx="3154680" cy="1101376"/>
          </a:xfrm>
        </p:grpSpPr>
        <p:sp>
          <p:nvSpPr>
            <p:cNvPr id="49" name="Freeform 48"/>
            <p:cNvSpPr/>
            <p:nvPr/>
          </p:nvSpPr>
          <p:spPr>
            <a:xfrm>
              <a:off x="5204460" y="3564644"/>
              <a:ext cx="3086100" cy="854956"/>
            </a:xfrm>
            <a:custGeom>
              <a:avLst/>
              <a:gdLst>
                <a:gd name="connsiteX0" fmla="*/ 0 w 3086100"/>
                <a:gd name="connsiteY0" fmla="*/ 854956 h 854956"/>
                <a:gd name="connsiteX1" fmla="*/ 236220 w 3086100"/>
                <a:gd name="connsiteY1" fmla="*/ 839716 h 854956"/>
                <a:gd name="connsiteX2" fmla="*/ 259080 w 3086100"/>
                <a:gd name="connsiteY2" fmla="*/ 832096 h 854956"/>
                <a:gd name="connsiteX3" fmla="*/ 327660 w 3086100"/>
                <a:gd name="connsiteY3" fmla="*/ 816856 h 854956"/>
                <a:gd name="connsiteX4" fmla="*/ 381000 w 3086100"/>
                <a:gd name="connsiteY4" fmla="*/ 801616 h 854956"/>
                <a:gd name="connsiteX5" fmla="*/ 495300 w 3086100"/>
                <a:gd name="connsiteY5" fmla="*/ 786376 h 854956"/>
                <a:gd name="connsiteX6" fmla="*/ 533400 w 3086100"/>
                <a:gd name="connsiteY6" fmla="*/ 771136 h 854956"/>
                <a:gd name="connsiteX7" fmla="*/ 579120 w 3086100"/>
                <a:gd name="connsiteY7" fmla="*/ 763516 h 854956"/>
                <a:gd name="connsiteX8" fmla="*/ 640080 w 3086100"/>
                <a:gd name="connsiteY8" fmla="*/ 733036 h 854956"/>
                <a:gd name="connsiteX9" fmla="*/ 701040 w 3086100"/>
                <a:gd name="connsiteY9" fmla="*/ 717796 h 854956"/>
                <a:gd name="connsiteX10" fmla="*/ 731520 w 3086100"/>
                <a:gd name="connsiteY10" fmla="*/ 710176 h 854956"/>
                <a:gd name="connsiteX11" fmla="*/ 800100 w 3086100"/>
                <a:gd name="connsiteY11" fmla="*/ 694936 h 854956"/>
                <a:gd name="connsiteX12" fmla="*/ 822960 w 3086100"/>
                <a:gd name="connsiteY12" fmla="*/ 679696 h 854956"/>
                <a:gd name="connsiteX13" fmla="*/ 853440 w 3086100"/>
                <a:gd name="connsiteY13" fmla="*/ 672076 h 854956"/>
                <a:gd name="connsiteX14" fmla="*/ 883920 w 3086100"/>
                <a:gd name="connsiteY14" fmla="*/ 656836 h 854956"/>
                <a:gd name="connsiteX15" fmla="*/ 922020 w 3086100"/>
                <a:gd name="connsiteY15" fmla="*/ 641596 h 854956"/>
                <a:gd name="connsiteX16" fmla="*/ 1112520 w 3086100"/>
                <a:gd name="connsiteY16" fmla="*/ 557776 h 854956"/>
                <a:gd name="connsiteX17" fmla="*/ 1211580 w 3086100"/>
                <a:gd name="connsiteY17" fmla="*/ 527296 h 854956"/>
                <a:gd name="connsiteX18" fmla="*/ 1242060 w 3086100"/>
                <a:gd name="connsiteY18" fmla="*/ 519676 h 854956"/>
                <a:gd name="connsiteX19" fmla="*/ 1287780 w 3086100"/>
                <a:gd name="connsiteY19" fmla="*/ 504436 h 854956"/>
                <a:gd name="connsiteX20" fmla="*/ 1325880 w 3086100"/>
                <a:gd name="connsiteY20" fmla="*/ 489196 h 854956"/>
                <a:gd name="connsiteX21" fmla="*/ 1371600 w 3086100"/>
                <a:gd name="connsiteY21" fmla="*/ 473956 h 854956"/>
                <a:gd name="connsiteX22" fmla="*/ 1394460 w 3086100"/>
                <a:gd name="connsiteY22" fmla="*/ 458716 h 854956"/>
                <a:gd name="connsiteX23" fmla="*/ 1424940 w 3086100"/>
                <a:gd name="connsiteY23" fmla="*/ 451096 h 854956"/>
                <a:gd name="connsiteX24" fmla="*/ 1485900 w 3086100"/>
                <a:gd name="connsiteY24" fmla="*/ 428236 h 854956"/>
                <a:gd name="connsiteX25" fmla="*/ 1508760 w 3086100"/>
                <a:gd name="connsiteY25" fmla="*/ 412996 h 854956"/>
                <a:gd name="connsiteX26" fmla="*/ 1623060 w 3086100"/>
                <a:gd name="connsiteY26" fmla="*/ 382516 h 854956"/>
                <a:gd name="connsiteX27" fmla="*/ 1691640 w 3086100"/>
                <a:gd name="connsiteY27" fmla="*/ 352036 h 854956"/>
                <a:gd name="connsiteX28" fmla="*/ 1714500 w 3086100"/>
                <a:gd name="connsiteY28" fmla="*/ 344416 h 854956"/>
                <a:gd name="connsiteX29" fmla="*/ 1752600 w 3086100"/>
                <a:gd name="connsiteY29" fmla="*/ 329176 h 854956"/>
                <a:gd name="connsiteX30" fmla="*/ 1798320 w 3086100"/>
                <a:gd name="connsiteY30" fmla="*/ 313936 h 854956"/>
                <a:gd name="connsiteX31" fmla="*/ 1874520 w 3086100"/>
                <a:gd name="connsiteY31" fmla="*/ 283456 h 854956"/>
                <a:gd name="connsiteX32" fmla="*/ 1935480 w 3086100"/>
                <a:gd name="connsiteY32" fmla="*/ 268216 h 854956"/>
                <a:gd name="connsiteX33" fmla="*/ 2011680 w 3086100"/>
                <a:gd name="connsiteY33" fmla="*/ 237736 h 854956"/>
                <a:gd name="connsiteX34" fmla="*/ 2072640 w 3086100"/>
                <a:gd name="connsiteY34" fmla="*/ 222496 h 854956"/>
                <a:gd name="connsiteX35" fmla="*/ 2103120 w 3086100"/>
                <a:gd name="connsiteY35" fmla="*/ 207256 h 854956"/>
                <a:gd name="connsiteX36" fmla="*/ 2133600 w 3086100"/>
                <a:gd name="connsiteY36" fmla="*/ 199636 h 854956"/>
                <a:gd name="connsiteX37" fmla="*/ 2156460 w 3086100"/>
                <a:gd name="connsiteY37" fmla="*/ 192016 h 854956"/>
                <a:gd name="connsiteX38" fmla="*/ 2225040 w 3086100"/>
                <a:gd name="connsiteY38" fmla="*/ 176776 h 854956"/>
                <a:gd name="connsiteX39" fmla="*/ 2278380 w 3086100"/>
                <a:gd name="connsiteY39" fmla="*/ 161536 h 854956"/>
                <a:gd name="connsiteX40" fmla="*/ 2339340 w 3086100"/>
                <a:gd name="connsiteY40" fmla="*/ 146296 h 854956"/>
                <a:gd name="connsiteX41" fmla="*/ 2362200 w 3086100"/>
                <a:gd name="connsiteY41" fmla="*/ 138676 h 854956"/>
                <a:gd name="connsiteX42" fmla="*/ 2468880 w 3086100"/>
                <a:gd name="connsiteY42" fmla="*/ 123436 h 854956"/>
                <a:gd name="connsiteX43" fmla="*/ 2529840 w 3086100"/>
                <a:gd name="connsiteY43" fmla="*/ 108196 h 854956"/>
                <a:gd name="connsiteX44" fmla="*/ 2636520 w 3086100"/>
                <a:gd name="connsiteY44" fmla="*/ 92956 h 854956"/>
                <a:gd name="connsiteX45" fmla="*/ 2682240 w 3086100"/>
                <a:gd name="connsiteY45" fmla="*/ 77716 h 854956"/>
                <a:gd name="connsiteX46" fmla="*/ 2720340 w 3086100"/>
                <a:gd name="connsiteY46" fmla="*/ 70096 h 854956"/>
                <a:gd name="connsiteX47" fmla="*/ 2773680 w 3086100"/>
                <a:gd name="connsiteY47" fmla="*/ 54856 h 854956"/>
                <a:gd name="connsiteX48" fmla="*/ 2872740 w 3086100"/>
                <a:gd name="connsiteY48" fmla="*/ 39616 h 854956"/>
                <a:gd name="connsiteX49" fmla="*/ 2956560 w 3086100"/>
                <a:gd name="connsiteY49" fmla="*/ 24376 h 854956"/>
                <a:gd name="connsiteX50" fmla="*/ 3009900 w 3086100"/>
                <a:gd name="connsiteY50" fmla="*/ 9136 h 854956"/>
                <a:gd name="connsiteX51" fmla="*/ 3040380 w 3086100"/>
                <a:gd name="connsiteY51" fmla="*/ 1516 h 854956"/>
                <a:gd name="connsiteX52" fmla="*/ 3086100 w 3086100"/>
                <a:gd name="connsiteY52" fmla="*/ 1516 h 8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086100" h="854956">
                  <a:moveTo>
                    <a:pt x="0" y="854956"/>
                  </a:moveTo>
                  <a:cubicBezTo>
                    <a:pt x="78740" y="849876"/>
                    <a:pt x="157622" y="846651"/>
                    <a:pt x="236220" y="839716"/>
                  </a:cubicBezTo>
                  <a:cubicBezTo>
                    <a:pt x="244221" y="839010"/>
                    <a:pt x="251288" y="834044"/>
                    <a:pt x="259080" y="832096"/>
                  </a:cubicBezTo>
                  <a:cubicBezTo>
                    <a:pt x="281798" y="826416"/>
                    <a:pt x="304942" y="822536"/>
                    <a:pt x="327660" y="816856"/>
                  </a:cubicBezTo>
                  <a:cubicBezTo>
                    <a:pt x="345599" y="812371"/>
                    <a:pt x="362919" y="805491"/>
                    <a:pt x="381000" y="801616"/>
                  </a:cubicBezTo>
                  <a:cubicBezTo>
                    <a:pt x="395722" y="798461"/>
                    <a:pt x="483663" y="787831"/>
                    <a:pt x="495300" y="786376"/>
                  </a:cubicBezTo>
                  <a:cubicBezTo>
                    <a:pt x="508000" y="781296"/>
                    <a:pt x="520204" y="774735"/>
                    <a:pt x="533400" y="771136"/>
                  </a:cubicBezTo>
                  <a:cubicBezTo>
                    <a:pt x="548306" y="767071"/>
                    <a:pt x="564570" y="768712"/>
                    <a:pt x="579120" y="763516"/>
                  </a:cubicBezTo>
                  <a:cubicBezTo>
                    <a:pt x="600515" y="755875"/>
                    <a:pt x="617803" y="737491"/>
                    <a:pt x="640080" y="733036"/>
                  </a:cubicBezTo>
                  <a:cubicBezTo>
                    <a:pt x="717541" y="717544"/>
                    <a:pt x="646367" y="733417"/>
                    <a:pt x="701040" y="717796"/>
                  </a:cubicBezTo>
                  <a:cubicBezTo>
                    <a:pt x="711110" y="714919"/>
                    <a:pt x="721251" y="712230"/>
                    <a:pt x="731520" y="710176"/>
                  </a:cubicBezTo>
                  <a:cubicBezTo>
                    <a:pt x="751031" y="706274"/>
                    <a:pt x="780327" y="704823"/>
                    <a:pt x="800100" y="694936"/>
                  </a:cubicBezTo>
                  <a:cubicBezTo>
                    <a:pt x="808291" y="690840"/>
                    <a:pt x="814542" y="683304"/>
                    <a:pt x="822960" y="679696"/>
                  </a:cubicBezTo>
                  <a:cubicBezTo>
                    <a:pt x="832586" y="675571"/>
                    <a:pt x="843634" y="675753"/>
                    <a:pt x="853440" y="672076"/>
                  </a:cubicBezTo>
                  <a:cubicBezTo>
                    <a:pt x="864076" y="668088"/>
                    <a:pt x="873540" y="661449"/>
                    <a:pt x="883920" y="656836"/>
                  </a:cubicBezTo>
                  <a:cubicBezTo>
                    <a:pt x="896419" y="651281"/>
                    <a:pt x="909625" y="647380"/>
                    <a:pt x="922020" y="641596"/>
                  </a:cubicBezTo>
                  <a:cubicBezTo>
                    <a:pt x="984898" y="612253"/>
                    <a:pt x="1044139" y="574871"/>
                    <a:pt x="1112520" y="557776"/>
                  </a:cubicBezTo>
                  <a:cubicBezTo>
                    <a:pt x="1257247" y="521594"/>
                    <a:pt x="1107995" y="561824"/>
                    <a:pt x="1211580" y="527296"/>
                  </a:cubicBezTo>
                  <a:cubicBezTo>
                    <a:pt x="1221515" y="523984"/>
                    <a:pt x="1232029" y="522685"/>
                    <a:pt x="1242060" y="519676"/>
                  </a:cubicBezTo>
                  <a:cubicBezTo>
                    <a:pt x="1257447" y="515060"/>
                    <a:pt x="1272683" y="509926"/>
                    <a:pt x="1287780" y="504436"/>
                  </a:cubicBezTo>
                  <a:cubicBezTo>
                    <a:pt x="1300635" y="499762"/>
                    <a:pt x="1313025" y="493870"/>
                    <a:pt x="1325880" y="489196"/>
                  </a:cubicBezTo>
                  <a:cubicBezTo>
                    <a:pt x="1340977" y="483706"/>
                    <a:pt x="1356920" y="480480"/>
                    <a:pt x="1371600" y="473956"/>
                  </a:cubicBezTo>
                  <a:cubicBezTo>
                    <a:pt x="1379969" y="470237"/>
                    <a:pt x="1386042" y="462324"/>
                    <a:pt x="1394460" y="458716"/>
                  </a:cubicBezTo>
                  <a:cubicBezTo>
                    <a:pt x="1404086" y="454591"/>
                    <a:pt x="1415134" y="454773"/>
                    <a:pt x="1424940" y="451096"/>
                  </a:cubicBezTo>
                  <a:cubicBezTo>
                    <a:pt x="1504634" y="421211"/>
                    <a:pt x="1407663" y="447795"/>
                    <a:pt x="1485900" y="428236"/>
                  </a:cubicBezTo>
                  <a:cubicBezTo>
                    <a:pt x="1493520" y="423156"/>
                    <a:pt x="1500391" y="416715"/>
                    <a:pt x="1508760" y="412996"/>
                  </a:cubicBezTo>
                  <a:cubicBezTo>
                    <a:pt x="1552262" y="393662"/>
                    <a:pt x="1574416" y="396414"/>
                    <a:pt x="1623060" y="382516"/>
                  </a:cubicBezTo>
                  <a:cubicBezTo>
                    <a:pt x="1658507" y="372388"/>
                    <a:pt x="1659888" y="365644"/>
                    <a:pt x="1691640" y="352036"/>
                  </a:cubicBezTo>
                  <a:cubicBezTo>
                    <a:pt x="1699023" y="348872"/>
                    <a:pt x="1706979" y="347236"/>
                    <a:pt x="1714500" y="344416"/>
                  </a:cubicBezTo>
                  <a:cubicBezTo>
                    <a:pt x="1727307" y="339613"/>
                    <a:pt x="1739745" y="333850"/>
                    <a:pt x="1752600" y="329176"/>
                  </a:cubicBezTo>
                  <a:cubicBezTo>
                    <a:pt x="1767697" y="323686"/>
                    <a:pt x="1783278" y="319577"/>
                    <a:pt x="1798320" y="313936"/>
                  </a:cubicBezTo>
                  <a:cubicBezTo>
                    <a:pt x="1823935" y="304330"/>
                    <a:pt x="1847695" y="288821"/>
                    <a:pt x="1874520" y="283456"/>
                  </a:cubicBezTo>
                  <a:cubicBezTo>
                    <a:pt x="1904754" y="277409"/>
                    <a:pt x="1910096" y="277979"/>
                    <a:pt x="1935480" y="268216"/>
                  </a:cubicBezTo>
                  <a:cubicBezTo>
                    <a:pt x="1961013" y="258396"/>
                    <a:pt x="1985140" y="244371"/>
                    <a:pt x="2011680" y="237736"/>
                  </a:cubicBezTo>
                  <a:cubicBezTo>
                    <a:pt x="2032000" y="232656"/>
                    <a:pt x="2053906" y="231863"/>
                    <a:pt x="2072640" y="222496"/>
                  </a:cubicBezTo>
                  <a:cubicBezTo>
                    <a:pt x="2082800" y="217416"/>
                    <a:pt x="2092484" y="211244"/>
                    <a:pt x="2103120" y="207256"/>
                  </a:cubicBezTo>
                  <a:cubicBezTo>
                    <a:pt x="2112926" y="203579"/>
                    <a:pt x="2123530" y="202513"/>
                    <a:pt x="2133600" y="199636"/>
                  </a:cubicBezTo>
                  <a:cubicBezTo>
                    <a:pt x="2141323" y="197429"/>
                    <a:pt x="2148737" y="194223"/>
                    <a:pt x="2156460" y="192016"/>
                  </a:cubicBezTo>
                  <a:cubicBezTo>
                    <a:pt x="2188981" y="182724"/>
                    <a:pt x="2189685" y="184633"/>
                    <a:pt x="2225040" y="176776"/>
                  </a:cubicBezTo>
                  <a:cubicBezTo>
                    <a:pt x="2293574" y="161546"/>
                    <a:pt x="2222375" y="176810"/>
                    <a:pt x="2278380" y="161536"/>
                  </a:cubicBezTo>
                  <a:cubicBezTo>
                    <a:pt x="2298587" y="156025"/>
                    <a:pt x="2319469" y="152920"/>
                    <a:pt x="2339340" y="146296"/>
                  </a:cubicBezTo>
                  <a:cubicBezTo>
                    <a:pt x="2346960" y="143756"/>
                    <a:pt x="2354359" y="140418"/>
                    <a:pt x="2362200" y="138676"/>
                  </a:cubicBezTo>
                  <a:cubicBezTo>
                    <a:pt x="2390451" y="132398"/>
                    <a:pt x="2442516" y="126732"/>
                    <a:pt x="2468880" y="123436"/>
                  </a:cubicBezTo>
                  <a:cubicBezTo>
                    <a:pt x="2495473" y="114572"/>
                    <a:pt x="2497657" y="112794"/>
                    <a:pt x="2529840" y="108196"/>
                  </a:cubicBezTo>
                  <a:cubicBezTo>
                    <a:pt x="2570882" y="102333"/>
                    <a:pt x="2598621" y="103292"/>
                    <a:pt x="2636520" y="92956"/>
                  </a:cubicBezTo>
                  <a:cubicBezTo>
                    <a:pt x="2652018" y="88729"/>
                    <a:pt x="2666488" y="80866"/>
                    <a:pt x="2682240" y="77716"/>
                  </a:cubicBezTo>
                  <a:cubicBezTo>
                    <a:pt x="2694940" y="75176"/>
                    <a:pt x="2707775" y="73237"/>
                    <a:pt x="2720340" y="70096"/>
                  </a:cubicBezTo>
                  <a:cubicBezTo>
                    <a:pt x="2778440" y="55571"/>
                    <a:pt x="2702414" y="69109"/>
                    <a:pt x="2773680" y="54856"/>
                  </a:cubicBezTo>
                  <a:cubicBezTo>
                    <a:pt x="2800112" y="49570"/>
                    <a:pt x="2847122" y="43276"/>
                    <a:pt x="2872740" y="39616"/>
                  </a:cubicBezTo>
                  <a:cubicBezTo>
                    <a:pt x="2921786" y="23267"/>
                    <a:pt x="2870397" y="38736"/>
                    <a:pt x="2956560" y="24376"/>
                  </a:cubicBezTo>
                  <a:cubicBezTo>
                    <a:pt x="2985146" y="19612"/>
                    <a:pt x="2984534" y="16383"/>
                    <a:pt x="3009900" y="9136"/>
                  </a:cubicBezTo>
                  <a:cubicBezTo>
                    <a:pt x="3019970" y="6259"/>
                    <a:pt x="3029959" y="2558"/>
                    <a:pt x="3040380" y="1516"/>
                  </a:cubicBezTo>
                  <a:cubicBezTo>
                    <a:pt x="3055544" y="0"/>
                    <a:pt x="3070860" y="1516"/>
                    <a:pt x="3086100" y="1516"/>
                  </a:cubicBezTo>
                </a:path>
              </a:pathLst>
            </a:cu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Freeform 50"/>
            <p:cNvSpPr/>
            <p:nvPr/>
          </p:nvSpPr>
          <p:spPr>
            <a:xfrm>
              <a:off x="5364480" y="3337560"/>
              <a:ext cx="2994660" cy="1101376"/>
            </a:xfrm>
            <a:custGeom>
              <a:avLst/>
              <a:gdLst>
                <a:gd name="connsiteX0" fmla="*/ 0 w 2994660"/>
                <a:gd name="connsiteY0" fmla="*/ 0 h 1101376"/>
                <a:gd name="connsiteX1" fmla="*/ 160020 w 2994660"/>
                <a:gd name="connsiteY1" fmla="*/ 68580 h 1101376"/>
                <a:gd name="connsiteX2" fmla="*/ 190500 w 2994660"/>
                <a:gd name="connsiteY2" fmla="*/ 83820 h 1101376"/>
                <a:gd name="connsiteX3" fmla="*/ 236220 w 2994660"/>
                <a:gd name="connsiteY3" fmla="*/ 114300 h 1101376"/>
                <a:gd name="connsiteX4" fmla="*/ 289560 w 2994660"/>
                <a:gd name="connsiteY4" fmla="*/ 144780 h 1101376"/>
                <a:gd name="connsiteX5" fmla="*/ 320040 w 2994660"/>
                <a:gd name="connsiteY5" fmla="*/ 160020 h 1101376"/>
                <a:gd name="connsiteX6" fmla="*/ 441960 w 2994660"/>
                <a:gd name="connsiteY6" fmla="*/ 236220 h 1101376"/>
                <a:gd name="connsiteX7" fmla="*/ 487680 w 2994660"/>
                <a:gd name="connsiteY7" fmla="*/ 259080 h 1101376"/>
                <a:gd name="connsiteX8" fmla="*/ 518160 w 2994660"/>
                <a:gd name="connsiteY8" fmla="*/ 281940 h 1101376"/>
                <a:gd name="connsiteX9" fmla="*/ 579120 w 2994660"/>
                <a:gd name="connsiteY9" fmla="*/ 335280 h 1101376"/>
                <a:gd name="connsiteX10" fmla="*/ 617220 w 2994660"/>
                <a:gd name="connsiteY10" fmla="*/ 342900 h 1101376"/>
                <a:gd name="connsiteX11" fmla="*/ 685800 w 2994660"/>
                <a:gd name="connsiteY11" fmla="*/ 388620 h 1101376"/>
                <a:gd name="connsiteX12" fmla="*/ 723900 w 2994660"/>
                <a:gd name="connsiteY12" fmla="*/ 403860 h 1101376"/>
                <a:gd name="connsiteX13" fmla="*/ 754380 w 2994660"/>
                <a:gd name="connsiteY13" fmla="*/ 419100 h 1101376"/>
                <a:gd name="connsiteX14" fmla="*/ 792480 w 2994660"/>
                <a:gd name="connsiteY14" fmla="*/ 434340 h 1101376"/>
                <a:gd name="connsiteX15" fmla="*/ 853440 w 2994660"/>
                <a:gd name="connsiteY15" fmla="*/ 464820 h 1101376"/>
                <a:gd name="connsiteX16" fmla="*/ 876300 w 2994660"/>
                <a:gd name="connsiteY16" fmla="*/ 480060 h 1101376"/>
                <a:gd name="connsiteX17" fmla="*/ 929640 w 2994660"/>
                <a:gd name="connsiteY17" fmla="*/ 502920 h 1101376"/>
                <a:gd name="connsiteX18" fmla="*/ 1074420 w 2994660"/>
                <a:gd name="connsiteY18" fmla="*/ 579120 h 1101376"/>
                <a:gd name="connsiteX19" fmla="*/ 1120140 w 2994660"/>
                <a:gd name="connsiteY19" fmla="*/ 601980 h 1101376"/>
                <a:gd name="connsiteX20" fmla="*/ 1150620 w 2994660"/>
                <a:gd name="connsiteY20" fmla="*/ 617220 h 1101376"/>
                <a:gd name="connsiteX21" fmla="*/ 1173480 w 2994660"/>
                <a:gd name="connsiteY21" fmla="*/ 624840 h 1101376"/>
                <a:gd name="connsiteX22" fmla="*/ 1226820 w 2994660"/>
                <a:gd name="connsiteY22" fmla="*/ 655320 h 1101376"/>
                <a:gd name="connsiteX23" fmla="*/ 1257300 w 2994660"/>
                <a:gd name="connsiteY23" fmla="*/ 670560 h 1101376"/>
                <a:gd name="connsiteX24" fmla="*/ 1287780 w 2994660"/>
                <a:gd name="connsiteY24" fmla="*/ 693420 h 1101376"/>
                <a:gd name="connsiteX25" fmla="*/ 1379220 w 2994660"/>
                <a:gd name="connsiteY25" fmla="*/ 731520 h 1101376"/>
                <a:gd name="connsiteX26" fmla="*/ 1447800 w 2994660"/>
                <a:gd name="connsiteY26" fmla="*/ 754380 h 1101376"/>
                <a:gd name="connsiteX27" fmla="*/ 1493520 w 2994660"/>
                <a:gd name="connsiteY27" fmla="*/ 777240 h 1101376"/>
                <a:gd name="connsiteX28" fmla="*/ 1531620 w 2994660"/>
                <a:gd name="connsiteY28" fmla="*/ 800100 h 1101376"/>
                <a:gd name="connsiteX29" fmla="*/ 1554480 w 2994660"/>
                <a:gd name="connsiteY29" fmla="*/ 807720 h 1101376"/>
                <a:gd name="connsiteX30" fmla="*/ 1592580 w 2994660"/>
                <a:gd name="connsiteY30" fmla="*/ 822960 h 1101376"/>
                <a:gd name="connsiteX31" fmla="*/ 1623060 w 2994660"/>
                <a:gd name="connsiteY31" fmla="*/ 830580 h 1101376"/>
                <a:gd name="connsiteX32" fmla="*/ 1653540 w 2994660"/>
                <a:gd name="connsiteY32" fmla="*/ 845820 h 1101376"/>
                <a:gd name="connsiteX33" fmla="*/ 1714500 w 2994660"/>
                <a:gd name="connsiteY33" fmla="*/ 861060 h 1101376"/>
                <a:gd name="connsiteX34" fmla="*/ 1783080 w 2994660"/>
                <a:gd name="connsiteY34" fmla="*/ 883920 h 1101376"/>
                <a:gd name="connsiteX35" fmla="*/ 1874520 w 2994660"/>
                <a:gd name="connsiteY35" fmla="*/ 914400 h 1101376"/>
                <a:gd name="connsiteX36" fmla="*/ 1897380 w 2994660"/>
                <a:gd name="connsiteY36" fmla="*/ 922020 h 1101376"/>
                <a:gd name="connsiteX37" fmla="*/ 1920240 w 2994660"/>
                <a:gd name="connsiteY37" fmla="*/ 929640 h 1101376"/>
                <a:gd name="connsiteX38" fmla="*/ 2011680 w 2994660"/>
                <a:gd name="connsiteY38" fmla="*/ 952500 h 1101376"/>
                <a:gd name="connsiteX39" fmla="*/ 2042160 w 2994660"/>
                <a:gd name="connsiteY39" fmla="*/ 960120 h 1101376"/>
                <a:gd name="connsiteX40" fmla="*/ 2080260 w 2994660"/>
                <a:gd name="connsiteY40" fmla="*/ 967740 h 1101376"/>
                <a:gd name="connsiteX41" fmla="*/ 2103120 w 2994660"/>
                <a:gd name="connsiteY41" fmla="*/ 975360 h 1101376"/>
                <a:gd name="connsiteX42" fmla="*/ 2232660 w 2994660"/>
                <a:gd name="connsiteY42" fmla="*/ 998220 h 1101376"/>
                <a:gd name="connsiteX43" fmla="*/ 2278380 w 2994660"/>
                <a:gd name="connsiteY43" fmla="*/ 1013460 h 1101376"/>
                <a:gd name="connsiteX44" fmla="*/ 2324100 w 2994660"/>
                <a:gd name="connsiteY44" fmla="*/ 1021080 h 1101376"/>
                <a:gd name="connsiteX45" fmla="*/ 2346960 w 2994660"/>
                <a:gd name="connsiteY45" fmla="*/ 1028700 h 1101376"/>
                <a:gd name="connsiteX46" fmla="*/ 2400300 w 2994660"/>
                <a:gd name="connsiteY46" fmla="*/ 1036320 h 1101376"/>
                <a:gd name="connsiteX47" fmla="*/ 2438400 w 2994660"/>
                <a:gd name="connsiteY47" fmla="*/ 1043940 h 1101376"/>
                <a:gd name="connsiteX48" fmla="*/ 2468880 w 2994660"/>
                <a:gd name="connsiteY48" fmla="*/ 1051560 h 1101376"/>
                <a:gd name="connsiteX49" fmla="*/ 2552700 w 2994660"/>
                <a:gd name="connsiteY49" fmla="*/ 1059180 h 1101376"/>
                <a:gd name="connsiteX50" fmla="*/ 2720340 w 2994660"/>
                <a:gd name="connsiteY50" fmla="*/ 1074420 h 1101376"/>
                <a:gd name="connsiteX51" fmla="*/ 2834640 w 2994660"/>
                <a:gd name="connsiteY51" fmla="*/ 1089660 h 1101376"/>
                <a:gd name="connsiteX52" fmla="*/ 2994660 w 2994660"/>
                <a:gd name="connsiteY52" fmla="*/ 1097280 h 11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994660" h="1101376">
                  <a:moveTo>
                    <a:pt x="0" y="0"/>
                  </a:moveTo>
                  <a:lnTo>
                    <a:pt x="160020" y="68580"/>
                  </a:lnTo>
                  <a:cubicBezTo>
                    <a:pt x="170417" y="73155"/>
                    <a:pt x="180760" y="77976"/>
                    <a:pt x="190500" y="83820"/>
                  </a:cubicBezTo>
                  <a:cubicBezTo>
                    <a:pt x="206206" y="93244"/>
                    <a:pt x="219837" y="106109"/>
                    <a:pt x="236220" y="114300"/>
                  </a:cubicBezTo>
                  <a:cubicBezTo>
                    <a:pt x="328328" y="160354"/>
                    <a:pt x="214167" y="101698"/>
                    <a:pt x="289560" y="144780"/>
                  </a:cubicBezTo>
                  <a:cubicBezTo>
                    <a:pt x="299423" y="150416"/>
                    <a:pt x="310110" y="154503"/>
                    <a:pt x="320040" y="160020"/>
                  </a:cubicBezTo>
                  <a:cubicBezTo>
                    <a:pt x="348192" y="175660"/>
                    <a:pt x="431390" y="229174"/>
                    <a:pt x="441960" y="236220"/>
                  </a:cubicBezTo>
                  <a:cubicBezTo>
                    <a:pt x="471503" y="255915"/>
                    <a:pt x="456132" y="248564"/>
                    <a:pt x="487680" y="259080"/>
                  </a:cubicBezTo>
                  <a:cubicBezTo>
                    <a:pt x="497840" y="266700"/>
                    <a:pt x="508668" y="273503"/>
                    <a:pt x="518160" y="281940"/>
                  </a:cubicBezTo>
                  <a:cubicBezTo>
                    <a:pt x="530294" y="292726"/>
                    <a:pt x="557858" y="327307"/>
                    <a:pt x="579120" y="335280"/>
                  </a:cubicBezTo>
                  <a:cubicBezTo>
                    <a:pt x="591247" y="339828"/>
                    <a:pt x="604520" y="340360"/>
                    <a:pt x="617220" y="342900"/>
                  </a:cubicBezTo>
                  <a:cubicBezTo>
                    <a:pt x="642745" y="362044"/>
                    <a:pt x="656406" y="373923"/>
                    <a:pt x="685800" y="388620"/>
                  </a:cubicBezTo>
                  <a:cubicBezTo>
                    <a:pt x="698034" y="394737"/>
                    <a:pt x="711401" y="398305"/>
                    <a:pt x="723900" y="403860"/>
                  </a:cubicBezTo>
                  <a:cubicBezTo>
                    <a:pt x="734280" y="408473"/>
                    <a:pt x="744000" y="414487"/>
                    <a:pt x="754380" y="419100"/>
                  </a:cubicBezTo>
                  <a:cubicBezTo>
                    <a:pt x="766879" y="424655"/>
                    <a:pt x="780061" y="428608"/>
                    <a:pt x="792480" y="434340"/>
                  </a:cubicBezTo>
                  <a:cubicBezTo>
                    <a:pt x="813107" y="443860"/>
                    <a:pt x="834537" y="452218"/>
                    <a:pt x="853440" y="464820"/>
                  </a:cubicBezTo>
                  <a:cubicBezTo>
                    <a:pt x="861060" y="469900"/>
                    <a:pt x="868109" y="475964"/>
                    <a:pt x="876300" y="480060"/>
                  </a:cubicBezTo>
                  <a:cubicBezTo>
                    <a:pt x="893602" y="488711"/>
                    <a:pt x="912338" y="494269"/>
                    <a:pt x="929640" y="502920"/>
                  </a:cubicBezTo>
                  <a:cubicBezTo>
                    <a:pt x="978419" y="527309"/>
                    <a:pt x="1026035" y="553960"/>
                    <a:pt x="1074420" y="579120"/>
                  </a:cubicBezTo>
                  <a:cubicBezTo>
                    <a:pt x="1089537" y="586981"/>
                    <a:pt x="1104900" y="594360"/>
                    <a:pt x="1120140" y="601980"/>
                  </a:cubicBezTo>
                  <a:cubicBezTo>
                    <a:pt x="1130300" y="607060"/>
                    <a:pt x="1139844" y="613628"/>
                    <a:pt x="1150620" y="617220"/>
                  </a:cubicBezTo>
                  <a:cubicBezTo>
                    <a:pt x="1158240" y="619760"/>
                    <a:pt x="1166296" y="621248"/>
                    <a:pt x="1173480" y="624840"/>
                  </a:cubicBezTo>
                  <a:cubicBezTo>
                    <a:pt x="1191796" y="633998"/>
                    <a:pt x="1208842" y="645514"/>
                    <a:pt x="1226820" y="655320"/>
                  </a:cubicBezTo>
                  <a:cubicBezTo>
                    <a:pt x="1236792" y="660759"/>
                    <a:pt x="1247667" y="664540"/>
                    <a:pt x="1257300" y="670560"/>
                  </a:cubicBezTo>
                  <a:cubicBezTo>
                    <a:pt x="1268070" y="677291"/>
                    <a:pt x="1276598" y="687399"/>
                    <a:pt x="1287780" y="693420"/>
                  </a:cubicBezTo>
                  <a:cubicBezTo>
                    <a:pt x="1357023" y="730705"/>
                    <a:pt x="1334772" y="714852"/>
                    <a:pt x="1379220" y="731520"/>
                  </a:cubicBezTo>
                  <a:cubicBezTo>
                    <a:pt x="1436608" y="753041"/>
                    <a:pt x="1396727" y="741612"/>
                    <a:pt x="1447800" y="754380"/>
                  </a:cubicBezTo>
                  <a:cubicBezTo>
                    <a:pt x="1513314" y="798056"/>
                    <a:pt x="1430424" y="745692"/>
                    <a:pt x="1493520" y="777240"/>
                  </a:cubicBezTo>
                  <a:cubicBezTo>
                    <a:pt x="1506767" y="783864"/>
                    <a:pt x="1518373" y="793476"/>
                    <a:pt x="1531620" y="800100"/>
                  </a:cubicBezTo>
                  <a:cubicBezTo>
                    <a:pt x="1538804" y="803692"/>
                    <a:pt x="1546959" y="804900"/>
                    <a:pt x="1554480" y="807720"/>
                  </a:cubicBezTo>
                  <a:cubicBezTo>
                    <a:pt x="1567287" y="812523"/>
                    <a:pt x="1579604" y="818635"/>
                    <a:pt x="1592580" y="822960"/>
                  </a:cubicBezTo>
                  <a:cubicBezTo>
                    <a:pt x="1602515" y="826272"/>
                    <a:pt x="1613254" y="826903"/>
                    <a:pt x="1623060" y="830580"/>
                  </a:cubicBezTo>
                  <a:cubicBezTo>
                    <a:pt x="1633696" y="834568"/>
                    <a:pt x="1643099" y="841345"/>
                    <a:pt x="1653540" y="845820"/>
                  </a:cubicBezTo>
                  <a:cubicBezTo>
                    <a:pt x="1682364" y="858173"/>
                    <a:pt x="1678720" y="850837"/>
                    <a:pt x="1714500" y="861060"/>
                  </a:cubicBezTo>
                  <a:cubicBezTo>
                    <a:pt x="1737669" y="867680"/>
                    <a:pt x="1760220" y="876300"/>
                    <a:pt x="1783080" y="883920"/>
                  </a:cubicBezTo>
                  <a:lnTo>
                    <a:pt x="1874520" y="914400"/>
                  </a:lnTo>
                  <a:lnTo>
                    <a:pt x="1897380" y="922020"/>
                  </a:lnTo>
                  <a:cubicBezTo>
                    <a:pt x="1905000" y="924560"/>
                    <a:pt x="1912448" y="927692"/>
                    <a:pt x="1920240" y="929640"/>
                  </a:cubicBezTo>
                  <a:lnTo>
                    <a:pt x="2011680" y="952500"/>
                  </a:lnTo>
                  <a:cubicBezTo>
                    <a:pt x="2021840" y="955040"/>
                    <a:pt x="2031891" y="958066"/>
                    <a:pt x="2042160" y="960120"/>
                  </a:cubicBezTo>
                  <a:cubicBezTo>
                    <a:pt x="2054860" y="962660"/>
                    <a:pt x="2067695" y="964599"/>
                    <a:pt x="2080260" y="967740"/>
                  </a:cubicBezTo>
                  <a:cubicBezTo>
                    <a:pt x="2088052" y="969688"/>
                    <a:pt x="2095328" y="973412"/>
                    <a:pt x="2103120" y="975360"/>
                  </a:cubicBezTo>
                  <a:cubicBezTo>
                    <a:pt x="2135761" y="983520"/>
                    <a:pt x="2213762" y="994021"/>
                    <a:pt x="2232660" y="998220"/>
                  </a:cubicBezTo>
                  <a:cubicBezTo>
                    <a:pt x="2248342" y="1001705"/>
                    <a:pt x="2262534" y="1010819"/>
                    <a:pt x="2278380" y="1013460"/>
                  </a:cubicBezTo>
                  <a:cubicBezTo>
                    <a:pt x="2293620" y="1016000"/>
                    <a:pt x="2309018" y="1017728"/>
                    <a:pt x="2324100" y="1021080"/>
                  </a:cubicBezTo>
                  <a:cubicBezTo>
                    <a:pt x="2331941" y="1022822"/>
                    <a:pt x="2339084" y="1027125"/>
                    <a:pt x="2346960" y="1028700"/>
                  </a:cubicBezTo>
                  <a:cubicBezTo>
                    <a:pt x="2364572" y="1032222"/>
                    <a:pt x="2382584" y="1033367"/>
                    <a:pt x="2400300" y="1036320"/>
                  </a:cubicBezTo>
                  <a:cubicBezTo>
                    <a:pt x="2413075" y="1038449"/>
                    <a:pt x="2425757" y="1041130"/>
                    <a:pt x="2438400" y="1043940"/>
                  </a:cubicBezTo>
                  <a:cubicBezTo>
                    <a:pt x="2448623" y="1046212"/>
                    <a:pt x="2458499" y="1050176"/>
                    <a:pt x="2468880" y="1051560"/>
                  </a:cubicBezTo>
                  <a:cubicBezTo>
                    <a:pt x="2496689" y="1055268"/>
                    <a:pt x="2524784" y="1056388"/>
                    <a:pt x="2552700" y="1059180"/>
                  </a:cubicBezTo>
                  <a:cubicBezTo>
                    <a:pt x="2703063" y="1074216"/>
                    <a:pt x="2527984" y="1059623"/>
                    <a:pt x="2720340" y="1074420"/>
                  </a:cubicBezTo>
                  <a:cubicBezTo>
                    <a:pt x="2774081" y="1092334"/>
                    <a:pt x="2728092" y="1079005"/>
                    <a:pt x="2834640" y="1089660"/>
                  </a:cubicBezTo>
                  <a:cubicBezTo>
                    <a:pt x="2951796" y="1101376"/>
                    <a:pt x="2837340" y="1097280"/>
                    <a:pt x="2994660" y="1097280"/>
                  </a:cubicBezTo>
                </a:path>
              </a:pathLst>
            </a:cu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2" name="TextBox 51"/>
          <p:cNvSpPr txBox="1"/>
          <p:nvPr/>
        </p:nvSpPr>
        <p:spPr>
          <a:xfrm>
            <a:off x="7414260" y="6013751"/>
            <a:ext cx="1295400" cy="403860"/>
          </a:xfrm>
          <a:prstGeom prst="rect">
            <a:avLst/>
          </a:prstGeom>
          <a:noFill/>
        </p:spPr>
        <p:txBody>
          <a:bodyPr wrap="square" rtlCol="0">
            <a:spAutoFit/>
          </a:bodyPr>
          <a:lstStyle/>
          <a:p>
            <a:r>
              <a:rPr lang="en-US" dirty="0" smtClean="0">
                <a:solidFill>
                  <a:srgbClr val="009900"/>
                </a:solidFill>
              </a:rPr>
              <a:t>continuity</a:t>
            </a:r>
            <a:endParaRPr lang="en-US" dirty="0">
              <a:solidFill>
                <a:srgbClr val="009900"/>
              </a:solidFill>
            </a:endParaRPr>
          </a:p>
        </p:txBody>
      </p:sp>
      <p:grpSp>
        <p:nvGrpSpPr>
          <p:cNvPr id="69" name="Group 68"/>
          <p:cNvGrpSpPr/>
          <p:nvPr/>
        </p:nvGrpSpPr>
        <p:grpSpPr>
          <a:xfrm>
            <a:off x="3101340" y="4996481"/>
            <a:ext cx="807720" cy="647700"/>
            <a:chOff x="2278380" y="4625340"/>
            <a:chExt cx="807720" cy="647700"/>
          </a:xfrm>
        </p:grpSpPr>
        <p:grpSp>
          <p:nvGrpSpPr>
            <p:cNvPr id="64" name="Group 63"/>
            <p:cNvGrpSpPr/>
            <p:nvPr/>
          </p:nvGrpSpPr>
          <p:grpSpPr>
            <a:xfrm>
              <a:off x="2278380" y="4625340"/>
              <a:ext cx="381000" cy="647700"/>
              <a:chOff x="2613660" y="4602480"/>
              <a:chExt cx="381000" cy="647700"/>
            </a:xfrm>
          </p:grpSpPr>
          <p:cxnSp>
            <p:nvCxnSpPr>
              <p:cNvPr id="58" name="Straight Connector 57"/>
              <p:cNvCxnSpPr/>
              <p:nvPr/>
            </p:nvCxnSpPr>
            <p:spPr>
              <a:xfrm rot="10800000">
                <a:off x="2613660" y="46024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rot="10800000">
                <a:off x="2621280" y="52501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2297430" y="4926330"/>
                <a:ext cx="6477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 name="Group 64"/>
            <p:cNvGrpSpPr/>
            <p:nvPr/>
          </p:nvGrpSpPr>
          <p:grpSpPr>
            <a:xfrm rot="10800000">
              <a:off x="2705100" y="4625340"/>
              <a:ext cx="381000" cy="647700"/>
              <a:chOff x="2613660" y="4602480"/>
              <a:chExt cx="381000" cy="647700"/>
            </a:xfrm>
          </p:grpSpPr>
          <p:cxnSp>
            <p:nvCxnSpPr>
              <p:cNvPr id="66" name="Straight Connector 65"/>
              <p:cNvCxnSpPr/>
              <p:nvPr/>
            </p:nvCxnSpPr>
            <p:spPr>
              <a:xfrm rot="10800000">
                <a:off x="2613660" y="46024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10800000">
                <a:off x="2621280" y="52501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5400000">
                <a:off x="2297430" y="4926330"/>
                <a:ext cx="6477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70" name="Group 69"/>
          <p:cNvGrpSpPr/>
          <p:nvPr/>
        </p:nvGrpSpPr>
        <p:grpSpPr>
          <a:xfrm>
            <a:off x="2217420" y="4996481"/>
            <a:ext cx="807720" cy="647700"/>
            <a:chOff x="2278380" y="4625340"/>
            <a:chExt cx="807720" cy="647700"/>
          </a:xfrm>
        </p:grpSpPr>
        <p:grpSp>
          <p:nvGrpSpPr>
            <p:cNvPr id="71" name="Group 63"/>
            <p:cNvGrpSpPr/>
            <p:nvPr/>
          </p:nvGrpSpPr>
          <p:grpSpPr>
            <a:xfrm>
              <a:off x="2278380" y="4625340"/>
              <a:ext cx="381000" cy="647700"/>
              <a:chOff x="2613660" y="4602480"/>
              <a:chExt cx="381000" cy="647700"/>
            </a:xfrm>
          </p:grpSpPr>
          <p:cxnSp>
            <p:nvCxnSpPr>
              <p:cNvPr id="76" name="Straight Connector 75"/>
              <p:cNvCxnSpPr/>
              <p:nvPr/>
            </p:nvCxnSpPr>
            <p:spPr>
              <a:xfrm rot="10800000">
                <a:off x="2613660" y="46024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10800000">
                <a:off x="2621280" y="52501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5400000">
                <a:off x="2297430" y="4926330"/>
                <a:ext cx="6477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72" name="Group 64"/>
            <p:cNvGrpSpPr/>
            <p:nvPr/>
          </p:nvGrpSpPr>
          <p:grpSpPr>
            <a:xfrm rot="10800000">
              <a:off x="2705100" y="4625340"/>
              <a:ext cx="381000" cy="647700"/>
              <a:chOff x="2613660" y="4602480"/>
              <a:chExt cx="381000" cy="647700"/>
            </a:xfrm>
          </p:grpSpPr>
          <p:cxnSp>
            <p:nvCxnSpPr>
              <p:cNvPr id="73" name="Straight Connector 72"/>
              <p:cNvCxnSpPr/>
              <p:nvPr/>
            </p:nvCxnSpPr>
            <p:spPr>
              <a:xfrm rot="10800000">
                <a:off x="2613660" y="46024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10800000">
                <a:off x="2621280" y="52501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5400000">
                <a:off x="2297430" y="4926330"/>
                <a:ext cx="6477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79" name="Group 78"/>
          <p:cNvGrpSpPr/>
          <p:nvPr/>
        </p:nvGrpSpPr>
        <p:grpSpPr>
          <a:xfrm>
            <a:off x="4008120" y="4996481"/>
            <a:ext cx="807720" cy="647700"/>
            <a:chOff x="2278380" y="4625340"/>
            <a:chExt cx="807720" cy="647700"/>
          </a:xfrm>
        </p:grpSpPr>
        <p:grpSp>
          <p:nvGrpSpPr>
            <p:cNvPr id="80" name="Group 63"/>
            <p:cNvGrpSpPr/>
            <p:nvPr/>
          </p:nvGrpSpPr>
          <p:grpSpPr>
            <a:xfrm>
              <a:off x="2278380" y="4625340"/>
              <a:ext cx="381000" cy="647700"/>
              <a:chOff x="2613660" y="4602480"/>
              <a:chExt cx="381000" cy="647700"/>
            </a:xfrm>
          </p:grpSpPr>
          <p:cxnSp>
            <p:nvCxnSpPr>
              <p:cNvPr id="85" name="Straight Connector 84"/>
              <p:cNvCxnSpPr/>
              <p:nvPr/>
            </p:nvCxnSpPr>
            <p:spPr>
              <a:xfrm rot="10800000">
                <a:off x="2613660" y="46024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10800000">
                <a:off x="2621280" y="52501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5400000">
                <a:off x="2297430" y="4926330"/>
                <a:ext cx="6477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81" name="Group 64"/>
            <p:cNvGrpSpPr/>
            <p:nvPr/>
          </p:nvGrpSpPr>
          <p:grpSpPr>
            <a:xfrm rot="10800000">
              <a:off x="2705100" y="4625340"/>
              <a:ext cx="381000" cy="647700"/>
              <a:chOff x="2613660" y="4602480"/>
              <a:chExt cx="381000" cy="647700"/>
            </a:xfrm>
          </p:grpSpPr>
          <p:cxnSp>
            <p:nvCxnSpPr>
              <p:cNvPr id="82" name="Straight Connector 81"/>
              <p:cNvCxnSpPr/>
              <p:nvPr/>
            </p:nvCxnSpPr>
            <p:spPr>
              <a:xfrm rot="10800000">
                <a:off x="2613660" y="46024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10800000">
                <a:off x="2621280" y="5250180"/>
                <a:ext cx="373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5400000">
                <a:off x="2297430" y="4926330"/>
                <a:ext cx="6477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88" name="TextBox 87"/>
          <p:cNvSpPr txBox="1"/>
          <p:nvPr/>
        </p:nvSpPr>
        <p:spPr>
          <a:xfrm>
            <a:off x="2926080" y="5891831"/>
            <a:ext cx="1295400" cy="403860"/>
          </a:xfrm>
          <a:prstGeom prst="rect">
            <a:avLst/>
          </a:prstGeom>
          <a:noFill/>
        </p:spPr>
        <p:txBody>
          <a:bodyPr wrap="square" rtlCol="0">
            <a:spAutoFit/>
          </a:bodyPr>
          <a:lstStyle/>
          <a:p>
            <a:r>
              <a:rPr lang="en-US" dirty="0" smtClean="0">
                <a:solidFill>
                  <a:srgbClr val="009900"/>
                </a:solidFill>
              </a:rPr>
              <a:t>closure</a:t>
            </a:r>
            <a:endParaRPr lang="en-US" dirty="0">
              <a:solidFill>
                <a:srgbClr val="009900"/>
              </a:solidFill>
            </a:endParaRPr>
          </a:p>
        </p:txBody>
      </p:sp>
      <p:sp>
        <p:nvSpPr>
          <p:cNvPr id="60" name="Rectangle 3"/>
          <p:cNvSpPr txBox="1">
            <a:spLocks noChangeArrowheads="1"/>
          </p:cNvSpPr>
          <p:nvPr/>
        </p:nvSpPr>
        <p:spPr>
          <a:xfrm>
            <a:off x="537910" y="1141713"/>
            <a:ext cx="8240330" cy="4872038"/>
          </a:xfrm>
          <a:prstGeom prst="rect">
            <a:avLst/>
          </a:prstGeom>
        </p:spPr>
        <p:txBody>
          <a:bodyPr/>
          <a:lstStyle>
            <a:lvl1pPr marL="342900" indent="-342900" algn="l" rtl="0" eaLnBrk="0" fontAlgn="base" hangingPunct="0">
              <a:spcBef>
                <a:spcPct val="20000"/>
              </a:spcBef>
              <a:spcAft>
                <a:spcPct val="0"/>
              </a:spcAft>
              <a:buChar char="•"/>
              <a:defRPr sz="2400" baseline="0">
                <a:solidFill>
                  <a:srgbClr val="000099"/>
                </a:solidFill>
                <a:latin typeface="+mn-lt"/>
                <a:ea typeface="+mn-ea"/>
                <a:cs typeface="+mn-cs"/>
              </a:defRPr>
            </a:lvl1pPr>
            <a:lvl2pPr marL="742950" indent="-285750" algn="l" rtl="0" eaLnBrk="0" fontAlgn="base" hangingPunct="0">
              <a:spcBef>
                <a:spcPct val="20000"/>
              </a:spcBef>
              <a:spcAft>
                <a:spcPct val="0"/>
              </a:spcAft>
              <a:buChar char="–"/>
              <a:defRPr sz="2000" baseline="0">
                <a:solidFill>
                  <a:srgbClr val="009900"/>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sz="1800" dirty="0" smtClean="0"/>
              <a:t>The Gestalt school of psychology originated in 1920s-1930s in recognition of the role of perceptual organization in human vision. </a:t>
            </a:r>
          </a:p>
          <a:p>
            <a:endParaRPr lang="en-US" sz="1800" dirty="0" smtClean="0"/>
          </a:p>
          <a:p>
            <a:r>
              <a:rPr lang="en-US" sz="1800" dirty="0" smtClean="0"/>
              <a:t>Gestalt: a German word meaning "form" or "whole" </a:t>
            </a:r>
          </a:p>
          <a:p>
            <a:endParaRPr lang="en-US" sz="1800" dirty="0" smtClean="0"/>
          </a:p>
          <a:p>
            <a:r>
              <a:rPr lang="en-US" sz="1800" dirty="0"/>
              <a:t>Some basic principles of perceptual organization</a:t>
            </a:r>
            <a:br>
              <a:rPr lang="en-US" sz="1800" dirty="0"/>
            </a:br>
            <a:endParaRPr lang="en-US" sz="1800" dirty="0" smtClean="0"/>
          </a:p>
          <a:p>
            <a:pPr marL="0" indent="0">
              <a:buFontTx/>
              <a:buNone/>
            </a:pPr>
            <a:endParaRPr lang="en-US" sz="2000" dirty="0" smtClean="0"/>
          </a:p>
          <a:p>
            <a:endParaRPr lang="en-US" sz="2000" dirty="0" smtClean="0"/>
          </a:p>
          <a:p>
            <a:endParaRPr lang="en-US" sz="2000" dirty="0" smtClean="0"/>
          </a:p>
          <a:p>
            <a:pPr marL="0" indent="0">
              <a:buFontTx/>
              <a:buNone/>
            </a:pPr>
            <a:r>
              <a:rPr lang="en-US" dirty="0" smtClean="0"/>
              <a:t>	</a:t>
            </a:r>
            <a:r>
              <a:rPr lang="en-US" sz="2000" dirty="0" smtClean="0">
                <a:solidFill>
                  <a:srgbClr val="009900"/>
                </a:solidFill>
              </a:rPr>
              <a:t/>
            </a:r>
            <a:br>
              <a:rPr lang="en-US" sz="2000" dirty="0" smtClean="0">
                <a:solidFill>
                  <a:srgbClr val="009900"/>
                </a:solidFill>
              </a:rPr>
            </a:br>
            <a:r>
              <a:rPr lang="en-US" sz="2000" dirty="0" smtClean="0">
                <a:solidFill>
                  <a:srgbClr val="009900"/>
                </a:solidFill>
              </a:rPr>
              <a:t>	</a:t>
            </a:r>
            <a:endParaRPr lang="en-US" sz="2000" dirty="0">
              <a:solidFill>
                <a:srgbClr val="009900"/>
              </a:solidFill>
            </a:endParaRPr>
          </a:p>
        </p:txBody>
      </p:sp>
      <p:grpSp>
        <p:nvGrpSpPr>
          <p:cNvPr id="62" name="Group 61"/>
          <p:cNvGrpSpPr/>
          <p:nvPr/>
        </p:nvGrpSpPr>
        <p:grpSpPr>
          <a:xfrm>
            <a:off x="6707029" y="2584893"/>
            <a:ext cx="2252662" cy="764333"/>
            <a:chOff x="4714875" y="5067300"/>
            <a:chExt cx="2835275" cy="1123950"/>
          </a:xfrm>
        </p:grpSpPr>
        <p:grpSp>
          <p:nvGrpSpPr>
            <p:cNvPr id="89" name="Group 18"/>
            <p:cNvGrpSpPr>
              <a:grpSpLocks/>
            </p:cNvGrpSpPr>
            <p:nvPr/>
          </p:nvGrpSpPr>
          <p:grpSpPr bwMode="auto">
            <a:xfrm>
              <a:off x="4894263" y="5183188"/>
              <a:ext cx="2398712" cy="150812"/>
              <a:chOff x="3775" y="3323"/>
              <a:chExt cx="1511" cy="95"/>
            </a:xfrm>
          </p:grpSpPr>
          <p:sp>
            <p:nvSpPr>
              <p:cNvPr id="103" name="Oval 13"/>
              <p:cNvSpPr>
                <a:spLocks noChangeArrowheads="1"/>
              </p:cNvSpPr>
              <p:nvPr/>
            </p:nvSpPr>
            <p:spPr bwMode="auto">
              <a:xfrm>
                <a:off x="3775" y="3323"/>
                <a:ext cx="95" cy="95"/>
              </a:xfrm>
              <a:prstGeom prst="ellipse">
                <a:avLst/>
              </a:prstGeom>
              <a:solidFill>
                <a:srgbClr val="000000"/>
              </a:solidFill>
              <a:ln w="9525">
                <a:noFill/>
                <a:round/>
                <a:headEnd/>
                <a:tailEnd/>
              </a:ln>
              <a:effectLst/>
            </p:spPr>
            <p:txBody>
              <a:bodyPr wrap="none" anchor="ctr"/>
              <a:lstStyle/>
              <a:p>
                <a:endParaRPr lang="en-US"/>
              </a:p>
            </p:txBody>
          </p:sp>
          <p:sp>
            <p:nvSpPr>
              <p:cNvPr id="104" name="Oval 14"/>
              <p:cNvSpPr>
                <a:spLocks noChangeArrowheads="1"/>
              </p:cNvSpPr>
              <p:nvPr/>
            </p:nvSpPr>
            <p:spPr bwMode="auto">
              <a:xfrm>
                <a:off x="4129" y="3323"/>
                <a:ext cx="95" cy="95"/>
              </a:xfrm>
              <a:prstGeom prst="ellipse">
                <a:avLst/>
              </a:prstGeom>
              <a:solidFill>
                <a:srgbClr val="000000"/>
              </a:solidFill>
              <a:ln w="9525">
                <a:noFill/>
                <a:round/>
                <a:headEnd/>
                <a:tailEnd/>
              </a:ln>
              <a:effectLst/>
            </p:spPr>
            <p:txBody>
              <a:bodyPr wrap="none" anchor="ctr"/>
              <a:lstStyle/>
              <a:p>
                <a:endParaRPr lang="en-US"/>
              </a:p>
            </p:txBody>
          </p:sp>
          <p:sp>
            <p:nvSpPr>
              <p:cNvPr id="105" name="Oval 15"/>
              <p:cNvSpPr>
                <a:spLocks noChangeArrowheads="1"/>
              </p:cNvSpPr>
              <p:nvPr/>
            </p:nvSpPr>
            <p:spPr bwMode="auto">
              <a:xfrm>
                <a:off x="4483" y="3323"/>
                <a:ext cx="95" cy="95"/>
              </a:xfrm>
              <a:prstGeom prst="ellipse">
                <a:avLst/>
              </a:prstGeom>
              <a:solidFill>
                <a:srgbClr val="000000"/>
              </a:solidFill>
              <a:ln w="9525">
                <a:noFill/>
                <a:round/>
                <a:headEnd/>
                <a:tailEnd/>
              </a:ln>
              <a:effectLst/>
            </p:spPr>
            <p:txBody>
              <a:bodyPr wrap="none" anchor="ctr"/>
              <a:lstStyle/>
              <a:p>
                <a:endParaRPr lang="en-US"/>
              </a:p>
            </p:txBody>
          </p:sp>
          <p:sp>
            <p:nvSpPr>
              <p:cNvPr id="106" name="Oval 16"/>
              <p:cNvSpPr>
                <a:spLocks noChangeArrowheads="1"/>
              </p:cNvSpPr>
              <p:nvPr/>
            </p:nvSpPr>
            <p:spPr bwMode="auto">
              <a:xfrm>
                <a:off x="4837" y="3323"/>
                <a:ext cx="95" cy="95"/>
              </a:xfrm>
              <a:prstGeom prst="ellipse">
                <a:avLst/>
              </a:prstGeom>
              <a:solidFill>
                <a:srgbClr val="000000"/>
              </a:solidFill>
              <a:ln w="9525">
                <a:noFill/>
                <a:round/>
                <a:headEnd/>
                <a:tailEnd/>
              </a:ln>
              <a:effectLst/>
            </p:spPr>
            <p:txBody>
              <a:bodyPr wrap="none" anchor="ctr"/>
              <a:lstStyle/>
              <a:p>
                <a:endParaRPr lang="en-US"/>
              </a:p>
            </p:txBody>
          </p:sp>
          <p:sp>
            <p:nvSpPr>
              <p:cNvPr id="107" name="Oval 17"/>
              <p:cNvSpPr>
                <a:spLocks noChangeArrowheads="1"/>
              </p:cNvSpPr>
              <p:nvPr/>
            </p:nvSpPr>
            <p:spPr bwMode="auto">
              <a:xfrm>
                <a:off x="5191" y="3323"/>
                <a:ext cx="95" cy="95"/>
              </a:xfrm>
              <a:prstGeom prst="ellipse">
                <a:avLst/>
              </a:prstGeom>
              <a:solidFill>
                <a:srgbClr val="000000"/>
              </a:solidFill>
              <a:ln w="9525">
                <a:noFill/>
                <a:round/>
                <a:headEnd/>
                <a:tailEnd/>
              </a:ln>
              <a:effectLst/>
            </p:spPr>
            <p:txBody>
              <a:bodyPr wrap="none" anchor="ctr"/>
              <a:lstStyle/>
              <a:p>
                <a:endParaRPr lang="en-US"/>
              </a:p>
            </p:txBody>
          </p:sp>
        </p:grpSp>
        <p:grpSp>
          <p:nvGrpSpPr>
            <p:cNvPr id="90" name="Group 24"/>
            <p:cNvGrpSpPr>
              <a:grpSpLocks/>
            </p:cNvGrpSpPr>
            <p:nvPr/>
          </p:nvGrpSpPr>
          <p:grpSpPr bwMode="auto">
            <a:xfrm>
              <a:off x="4913313" y="5570538"/>
              <a:ext cx="2392362" cy="133350"/>
              <a:chOff x="3087" y="3737"/>
              <a:chExt cx="1507" cy="84"/>
            </a:xfrm>
          </p:grpSpPr>
          <p:sp>
            <p:nvSpPr>
              <p:cNvPr id="98" name="Rectangle 19"/>
              <p:cNvSpPr>
                <a:spLocks noChangeArrowheads="1"/>
              </p:cNvSpPr>
              <p:nvPr/>
            </p:nvSpPr>
            <p:spPr bwMode="auto">
              <a:xfrm>
                <a:off x="3087" y="3737"/>
                <a:ext cx="84" cy="84"/>
              </a:xfrm>
              <a:prstGeom prst="rect">
                <a:avLst/>
              </a:prstGeom>
              <a:solidFill>
                <a:schemeClr val="tx2"/>
              </a:solidFill>
              <a:ln w="9525">
                <a:noFill/>
                <a:miter lim="800000"/>
                <a:headEnd/>
                <a:tailEnd/>
              </a:ln>
              <a:effectLst/>
            </p:spPr>
            <p:txBody>
              <a:bodyPr wrap="none" anchor="ctr"/>
              <a:lstStyle/>
              <a:p>
                <a:endParaRPr lang="en-US"/>
              </a:p>
            </p:txBody>
          </p:sp>
          <p:sp>
            <p:nvSpPr>
              <p:cNvPr id="99" name="Rectangle 20"/>
              <p:cNvSpPr>
                <a:spLocks noChangeArrowheads="1"/>
              </p:cNvSpPr>
              <p:nvPr/>
            </p:nvSpPr>
            <p:spPr bwMode="auto">
              <a:xfrm>
                <a:off x="3442" y="3737"/>
                <a:ext cx="84" cy="84"/>
              </a:xfrm>
              <a:prstGeom prst="rect">
                <a:avLst/>
              </a:prstGeom>
              <a:solidFill>
                <a:schemeClr val="tx2"/>
              </a:solidFill>
              <a:ln w="9525">
                <a:noFill/>
                <a:miter lim="800000"/>
                <a:headEnd/>
                <a:tailEnd/>
              </a:ln>
              <a:effectLst/>
            </p:spPr>
            <p:txBody>
              <a:bodyPr wrap="none" anchor="ctr"/>
              <a:lstStyle/>
              <a:p>
                <a:endParaRPr lang="en-US"/>
              </a:p>
            </p:txBody>
          </p:sp>
          <p:sp>
            <p:nvSpPr>
              <p:cNvPr id="100" name="Rectangle 21"/>
              <p:cNvSpPr>
                <a:spLocks noChangeArrowheads="1"/>
              </p:cNvSpPr>
              <p:nvPr/>
            </p:nvSpPr>
            <p:spPr bwMode="auto">
              <a:xfrm>
                <a:off x="3798" y="3737"/>
                <a:ext cx="84" cy="84"/>
              </a:xfrm>
              <a:prstGeom prst="rect">
                <a:avLst/>
              </a:prstGeom>
              <a:solidFill>
                <a:schemeClr val="tx2"/>
              </a:solidFill>
              <a:ln w="9525">
                <a:noFill/>
                <a:miter lim="800000"/>
                <a:headEnd/>
                <a:tailEnd/>
              </a:ln>
              <a:effectLst/>
            </p:spPr>
            <p:txBody>
              <a:bodyPr wrap="none" anchor="ctr"/>
              <a:lstStyle/>
              <a:p>
                <a:endParaRPr lang="en-US"/>
              </a:p>
            </p:txBody>
          </p:sp>
          <p:sp>
            <p:nvSpPr>
              <p:cNvPr id="101" name="Rectangle 22"/>
              <p:cNvSpPr>
                <a:spLocks noChangeArrowheads="1"/>
              </p:cNvSpPr>
              <p:nvPr/>
            </p:nvSpPr>
            <p:spPr bwMode="auto">
              <a:xfrm>
                <a:off x="4154" y="3737"/>
                <a:ext cx="84" cy="84"/>
              </a:xfrm>
              <a:prstGeom prst="rect">
                <a:avLst/>
              </a:prstGeom>
              <a:solidFill>
                <a:schemeClr val="tx2"/>
              </a:solidFill>
              <a:ln w="9525">
                <a:noFill/>
                <a:miter lim="800000"/>
                <a:headEnd/>
                <a:tailEnd/>
              </a:ln>
              <a:effectLst/>
            </p:spPr>
            <p:txBody>
              <a:bodyPr wrap="none" anchor="ctr"/>
              <a:lstStyle/>
              <a:p>
                <a:endParaRPr lang="en-US"/>
              </a:p>
            </p:txBody>
          </p:sp>
          <p:sp>
            <p:nvSpPr>
              <p:cNvPr id="102" name="Rectangle 23"/>
              <p:cNvSpPr>
                <a:spLocks noChangeArrowheads="1"/>
              </p:cNvSpPr>
              <p:nvPr/>
            </p:nvSpPr>
            <p:spPr bwMode="auto">
              <a:xfrm>
                <a:off x="4510" y="3737"/>
                <a:ext cx="84" cy="84"/>
              </a:xfrm>
              <a:prstGeom prst="rect">
                <a:avLst/>
              </a:prstGeom>
              <a:solidFill>
                <a:schemeClr val="tx2"/>
              </a:solidFill>
              <a:ln w="9525">
                <a:noFill/>
                <a:miter lim="800000"/>
                <a:headEnd/>
                <a:tailEnd/>
              </a:ln>
              <a:effectLst/>
            </p:spPr>
            <p:txBody>
              <a:bodyPr wrap="none" anchor="ctr"/>
              <a:lstStyle/>
              <a:p>
                <a:endParaRPr lang="en-US"/>
              </a:p>
            </p:txBody>
          </p:sp>
        </p:grpSp>
        <p:grpSp>
          <p:nvGrpSpPr>
            <p:cNvPr id="91" name="Group 25"/>
            <p:cNvGrpSpPr>
              <a:grpSpLocks/>
            </p:cNvGrpSpPr>
            <p:nvPr/>
          </p:nvGrpSpPr>
          <p:grpSpPr bwMode="auto">
            <a:xfrm>
              <a:off x="4914900" y="5924550"/>
              <a:ext cx="2398713" cy="150813"/>
              <a:chOff x="3775" y="3323"/>
              <a:chExt cx="1511" cy="95"/>
            </a:xfrm>
          </p:grpSpPr>
          <p:sp>
            <p:nvSpPr>
              <p:cNvPr id="93" name="Oval 26"/>
              <p:cNvSpPr>
                <a:spLocks noChangeArrowheads="1"/>
              </p:cNvSpPr>
              <p:nvPr/>
            </p:nvSpPr>
            <p:spPr bwMode="auto">
              <a:xfrm>
                <a:off x="3775" y="3323"/>
                <a:ext cx="95" cy="95"/>
              </a:xfrm>
              <a:prstGeom prst="ellipse">
                <a:avLst/>
              </a:prstGeom>
              <a:solidFill>
                <a:srgbClr val="000000"/>
              </a:solidFill>
              <a:ln w="9525">
                <a:noFill/>
                <a:round/>
                <a:headEnd/>
                <a:tailEnd/>
              </a:ln>
              <a:effectLst/>
            </p:spPr>
            <p:txBody>
              <a:bodyPr wrap="none" anchor="ctr"/>
              <a:lstStyle/>
              <a:p>
                <a:endParaRPr lang="en-US"/>
              </a:p>
            </p:txBody>
          </p:sp>
          <p:sp>
            <p:nvSpPr>
              <p:cNvPr id="94" name="Oval 27"/>
              <p:cNvSpPr>
                <a:spLocks noChangeArrowheads="1"/>
              </p:cNvSpPr>
              <p:nvPr/>
            </p:nvSpPr>
            <p:spPr bwMode="auto">
              <a:xfrm>
                <a:off x="4129" y="3323"/>
                <a:ext cx="95" cy="95"/>
              </a:xfrm>
              <a:prstGeom prst="ellipse">
                <a:avLst/>
              </a:prstGeom>
              <a:solidFill>
                <a:srgbClr val="000000"/>
              </a:solidFill>
              <a:ln w="9525">
                <a:noFill/>
                <a:round/>
                <a:headEnd/>
                <a:tailEnd/>
              </a:ln>
              <a:effectLst/>
            </p:spPr>
            <p:txBody>
              <a:bodyPr wrap="none" anchor="ctr"/>
              <a:lstStyle/>
              <a:p>
                <a:endParaRPr lang="en-US"/>
              </a:p>
            </p:txBody>
          </p:sp>
          <p:sp>
            <p:nvSpPr>
              <p:cNvPr id="95" name="Oval 28"/>
              <p:cNvSpPr>
                <a:spLocks noChangeArrowheads="1"/>
              </p:cNvSpPr>
              <p:nvPr/>
            </p:nvSpPr>
            <p:spPr bwMode="auto">
              <a:xfrm>
                <a:off x="4483" y="3323"/>
                <a:ext cx="95" cy="95"/>
              </a:xfrm>
              <a:prstGeom prst="ellipse">
                <a:avLst/>
              </a:prstGeom>
              <a:solidFill>
                <a:srgbClr val="000000"/>
              </a:solidFill>
              <a:ln w="9525">
                <a:noFill/>
                <a:round/>
                <a:headEnd/>
                <a:tailEnd/>
              </a:ln>
              <a:effectLst/>
            </p:spPr>
            <p:txBody>
              <a:bodyPr wrap="none" anchor="ctr"/>
              <a:lstStyle/>
              <a:p>
                <a:endParaRPr lang="en-US"/>
              </a:p>
            </p:txBody>
          </p:sp>
          <p:sp>
            <p:nvSpPr>
              <p:cNvPr id="96" name="Oval 29"/>
              <p:cNvSpPr>
                <a:spLocks noChangeArrowheads="1"/>
              </p:cNvSpPr>
              <p:nvPr/>
            </p:nvSpPr>
            <p:spPr bwMode="auto">
              <a:xfrm>
                <a:off x="4837" y="3323"/>
                <a:ext cx="95" cy="95"/>
              </a:xfrm>
              <a:prstGeom prst="ellipse">
                <a:avLst/>
              </a:prstGeom>
              <a:solidFill>
                <a:srgbClr val="000000"/>
              </a:solidFill>
              <a:ln w="9525">
                <a:noFill/>
                <a:round/>
                <a:headEnd/>
                <a:tailEnd/>
              </a:ln>
              <a:effectLst/>
            </p:spPr>
            <p:txBody>
              <a:bodyPr wrap="none" anchor="ctr"/>
              <a:lstStyle/>
              <a:p>
                <a:endParaRPr lang="en-US"/>
              </a:p>
            </p:txBody>
          </p:sp>
          <p:sp>
            <p:nvSpPr>
              <p:cNvPr id="97" name="Oval 30"/>
              <p:cNvSpPr>
                <a:spLocks noChangeArrowheads="1"/>
              </p:cNvSpPr>
              <p:nvPr/>
            </p:nvSpPr>
            <p:spPr bwMode="auto">
              <a:xfrm>
                <a:off x="5191" y="3323"/>
                <a:ext cx="95" cy="95"/>
              </a:xfrm>
              <a:prstGeom prst="ellipse">
                <a:avLst/>
              </a:prstGeom>
              <a:solidFill>
                <a:srgbClr val="000000"/>
              </a:solidFill>
              <a:ln w="9525">
                <a:noFill/>
                <a:round/>
                <a:headEnd/>
                <a:tailEnd/>
              </a:ln>
              <a:effectLst/>
            </p:spPr>
            <p:txBody>
              <a:bodyPr wrap="none" anchor="ctr"/>
              <a:lstStyle/>
              <a:p>
                <a:endParaRPr lang="en-US"/>
              </a:p>
            </p:txBody>
          </p:sp>
        </p:grpSp>
        <p:sp>
          <p:nvSpPr>
            <p:cNvPr id="92" name="Rectangle 31"/>
            <p:cNvSpPr>
              <a:spLocks noChangeArrowheads="1"/>
            </p:cNvSpPr>
            <p:nvPr/>
          </p:nvSpPr>
          <p:spPr bwMode="auto">
            <a:xfrm>
              <a:off x="4714875" y="5067300"/>
              <a:ext cx="2835275" cy="1123950"/>
            </a:xfrm>
            <a:prstGeom prst="rect">
              <a:avLst/>
            </a:prstGeom>
            <a:noFill/>
            <a:ln w="9525">
              <a:solidFill>
                <a:schemeClr val="tx1"/>
              </a:solidFill>
              <a:miter lim="800000"/>
              <a:headEnd/>
              <a:tailEnd/>
            </a:ln>
            <a:effectLst/>
          </p:spPr>
          <p:txBody>
            <a:bodyPr wrap="none" anchor="ctr"/>
            <a:lstStyle/>
            <a:p>
              <a:endParaRPr lang="en-US"/>
            </a:p>
          </p:txBody>
        </p:sp>
      </p:grpSp>
      <p:grpSp>
        <p:nvGrpSpPr>
          <p:cNvPr id="108" name="Group 11"/>
          <p:cNvGrpSpPr>
            <a:grpSpLocks/>
          </p:cNvGrpSpPr>
          <p:nvPr/>
        </p:nvGrpSpPr>
        <p:grpSpPr bwMode="auto">
          <a:xfrm>
            <a:off x="7355962" y="4821955"/>
            <a:ext cx="1727293" cy="996752"/>
            <a:chOff x="2093" y="2394"/>
            <a:chExt cx="2325" cy="1511"/>
          </a:xfrm>
        </p:grpSpPr>
        <p:sp>
          <p:nvSpPr>
            <p:cNvPr id="109" name="Oval 12"/>
            <p:cNvSpPr>
              <a:spLocks noChangeArrowheads="1"/>
            </p:cNvSpPr>
            <p:nvPr/>
          </p:nvSpPr>
          <p:spPr bwMode="auto">
            <a:xfrm>
              <a:off x="2261" y="3652"/>
              <a:ext cx="90" cy="90"/>
            </a:xfrm>
            <a:prstGeom prst="ellipse">
              <a:avLst/>
            </a:prstGeom>
            <a:solidFill>
              <a:schemeClr val="tx2"/>
            </a:solidFill>
            <a:ln w="9525">
              <a:noFill/>
              <a:round/>
              <a:headEnd/>
              <a:tailEnd/>
            </a:ln>
            <a:effectLst/>
          </p:spPr>
          <p:txBody>
            <a:bodyPr wrap="none" anchor="ctr"/>
            <a:lstStyle/>
            <a:p>
              <a:endParaRPr lang="en-US"/>
            </a:p>
          </p:txBody>
        </p:sp>
        <p:sp>
          <p:nvSpPr>
            <p:cNvPr id="110" name="Oval 13"/>
            <p:cNvSpPr>
              <a:spLocks noChangeArrowheads="1"/>
            </p:cNvSpPr>
            <p:nvPr/>
          </p:nvSpPr>
          <p:spPr bwMode="auto">
            <a:xfrm>
              <a:off x="2616" y="3643"/>
              <a:ext cx="90" cy="90"/>
            </a:xfrm>
            <a:prstGeom prst="ellipse">
              <a:avLst/>
            </a:prstGeom>
            <a:solidFill>
              <a:schemeClr val="tx2"/>
            </a:solidFill>
            <a:ln w="9525">
              <a:noFill/>
              <a:round/>
              <a:headEnd/>
              <a:tailEnd/>
            </a:ln>
            <a:effectLst/>
          </p:spPr>
          <p:txBody>
            <a:bodyPr wrap="none" anchor="ctr"/>
            <a:lstStyle/>
            <a:p>
              <a:endParaRPr lang="en-US"/>
            </a:p>
          </p:txBody>
        </p:sp>
        <p:sp>
          <p:nvSpPr>
            <p:cNvPr id="111" name="Oval 14"/>
            <p:cNvSpPr>
              <a:spLocks noChangeArrowheads="1"/>
            </p:cNvSpPr>
            <p:nvPr/>
          </p:nvSpPr>
          <p:spPr bwMode="auto">
            <a:xfrm>
              <a:off x="3072" y="3537"/>
              <a:ext cx="90" cy="90"/>
            </a:xfrm>
            <a:prstGeom prst="ellipse">
              <a:avLst/>
            </a:prstGeom>
            <a:solidFill>
              <a:schemeClr val="tx2"/>
            </a:solidFill>
            <a:ln w="9525">
              <a:noFill/>
              <a:round/>
              <a:headEnd/>
              <a:tailEnd/>
            </a:ln>
            <a:effectLst/>
          </p:spPr>
          <p:txBody>
            <a:bodyPr wrap="none" anchor="ctr"/>
            <a:lstStyle/>
            <a:p>
              <a:endParaRPr lang="en-US"/>
            </a:p>
          </p:txBody>
        </p:sp>
        <p:sp>
          <p:nvSpPr>
            <p:cNvPr id="112" name="Oval 15"/>
            <p:cNvSpPr>
              <a:spLocks noChangeArrowheads="1"/>
            </p:cNvSpPr>
            <p:nvPr/>
          </p:nvSpPr>
          <p:spPr bwMode="auto">
            <a:xfrm>
              <a:off x="3488" y="3279"/>
              <a:ext cx="90" cy="90"/>
            </a:xfrm>
            <a:prstGeom prst="ellipse">
              <a:avLst/>
            </a:prstGeom>
            <a:solidFill>
              <a:schemeClr val="tx2"/>
            </a:solidFill>
            <a:ln w="9525">
              <a:noFill/>
              <a:round/>
              <a:headEnd/>
              <a:tailEnd/>
            </a:ln>
            <a:effectLst/>
          </p:spPr>
          <p:txBody>
            <a:bodyPr wrap="none" anchor="ctr"/>
            <a:lstStyle/>
            <a:p>
              <a:endParaRPr lang="en-US"/>
            </a:p>
          </p:txBody>
        </p:sp>
        <p:sp>
          <p:nvSpPr>
            <p:cNvPr id="113" name="Oval 16"/>
            <p:cNvSpPr>
              <a:spLocks noChangeArrowheads="1"/>
            </p:cNvSpPr>
            <p:nvPr/>
          </p:nvSpPr>
          <p:spPr bwMode="auto">
            <a:xfrm>
              <a:off x="3795" y="2877"/>
              <a:ext cx="90" cy="90"/>
            </a:xfrm>
            <a:prstGeom prst="ellipse">
              <a:avLst/>
            </a:prstGeom>
            <a:solidFill>
              <a:schemeClr val="tx2"/>
            </a:solidFill>
            <a:ln w="9525">
              <a:noFill/>
              <a:round/>
              <a:headEnd/>
              <a:tailEnd/>
            </a:ln>
            <a:effectLst/>
          </p:spPr>
          <p:txBody>
            <a:bodyPr wrap="none" anchor="ctr"/>
            <a:lstStyle/>
            <a:p>
              <a:endParaRPr lang="en-US"/>
            </a:p>
          </p:txBody>
        </p:sp>
        <p:sp>
          <p:nvSpPr>
            <p:cNvPr id="114" name="Oval 17"/>
            <p:cNvSpPr>
              <a:spLocks noChangeArrowheads="1"/>
            </p:cNvSpPr>
            <p:nvPr/>
          </p:nvSpPr>
          <p:spPr bwMode="auto">
            <a:xfrm>
              <a:off x="4040" y="2499"/>
              <a:ext cx="90" cy="90"/>
            </a:xfrm>
            <a:prstGeom prst="ellipse">
              <a:avLst/>
            </a:prstGeom>
            <a:solidFill>
              <a:schemeClr val="tx2"/>
            </a:solidFill>
            <a:ln w="9525">
              <a:noFill/>
              <a:round/>
              <a:headEnd/>
              <a:tailEnd/>
            </a:ln>
            <a:effectLst/>
          </p:spPr>
          <p:txBody>
            <a:bodyPr wrap="none" anchor="ctr"/>
            <a:lstStyle/>
            <a:p>
              <a:endParaRPr lang="en-US"/>
            </a:p>
          </p:txBody>
        </p:sp>
        <p:sp>
          <p:nvSpPr>
            <p:cNvPr id="115" name="Rectangle 18"/>
            <p:cNvSpPr>
              <a:spLocks noChangeArrowheads="1"/>
            </p:cNvSpPr>
            <p:nvPr/>
          </p:nvSpPr>
          <p:spPr bwMode="auto">
            <a:xfrm>
              <a:off x="2441" y="2578"/>
              <a:ext cx="85" cy="85"/>
            </a:xfrm>
            <a:prstGeom prst="rect">
              <a:avLst/>
            </a:prstGeom>
            <a:solidFill>
              <a:schemeClr val="tx2"/>
            </a:solidFill>
            <a:ln w="9525">
              <a:noFill/>
              <a:miter lim="800000"/>
              <a:headEnd/>
              <a:tailEnd/>
            </a:ln>
            <a:effectLst/>
          </p:spPr>
          <p:txBody>
            <a:bodyPr wrap="none" anchor="ctr"/>
            <a:lstStyle/>
            <a:p>
              <a:endParaRPr lang="en-US"/>
            </a:p>
          </p:txBody>
        </p:sp>
        <p:sp>
          <p:nvSpPr>
            <p:cNvPr id="116" name="Rectangle 19"/>
            <p:cNvSpPr>
              <a:spLocks noChangeArrowheads="1"/>
            </p:cNvSpPr>
            <p:nvPr/>
          </p:nvSpPr>
          <p:spPr bwMode="auto">
            <a:xfrm>
              <a:off x="2881" y="2892"/>
              <a:ext cx="85" cy="85"/>
            </a:xfrm>
            <a:prstGeom prst="rect">
              <a:avLst/>
            </a:prstGeom>
            <a:solidFill>
              <a:schemeClr val="tx2"/>
            </a:solidFill>
            <a:ln w="9525">
              <a:noFill/>
              <a:miter lim="800000"/>
              <a:headEnd/>
              <a:tailEnd/>
            </a:ln>
            <a:effectLst/>
          </p:spPr>
          <p:txBody>
            <a:bodyPr wrap="none" anchor="ctr"/>
            <a:lstStyle/>
            <a:p>
              <a:endParaRPr lang="en-US"/>
            </a:p>
          </p:txBody>
        </p:sp>
        <p:sp>
          <p:nvSpPr>
            <p:cNvPr id="117" name="Rectangle 20"/>
            <p:cNvSpPr>
              <a:spLocks noChangeArrowheads="1"/>
            </p:cNvSpPr>
            <p:nvPr/>
          </p:nvSpPr>
          <p:spPr bwMode="auto">
            <a:xfrm>
              <a:off x="3241" y="3161"/>
              <a:ext cx="85" cy="85"/>
            </a:xfrm>
            <a:prstGeom prst="rect">
              <a:avLst/>
            </a:prstGeom>
            <a:solidFill>
              <a:schemeClr val="tx2"/>
            </a:solidFill>
            <a:ln w="9525">
              <a:noFill/>
              <a:miter lim="800000"/>
              <a:headEnd/>
              <a:tailEnd/>
            </a:ln>
            <a:effectLst/>
          </p:spPr>
          <p:txBody>
            <a:bodyPr wrap="none" anchor="ctr"/>
            <a:lstStyle/>
            <a:p>
              <a:endParaRPr lang="en-US"/>
            </a:p>
          </p:txBody>
        </p:sp>
        <p:sp>
          <p:nvSpPr>
            <p:cNvPr id="118" name="Rectangle 21"/>
            <p:cNvSpPr>
              <a:spLocks noChangeArrowheads="1"/>
            </p:cNvSpPr>
            <p:nvPr/>
          </p:nvSpPr>
          <p:spPr bwMode="auto">
            <a:xfrm>
              <a:off x="3589" y="3447"/>
              <a:ext cx="85" cy="85"/>
            </a:xfrm>
            <a:prstGeom prst="rect">
              <a:avLst/>
            </a:prstGeom>
            <a:solidFill>
              <a:schemeClr val="tx2"/>
            </a:solidFill>
            <a:ln w="9525">
              <a:noFill/>
              <a:miter lim="800000"/>
              <a:headEnd/>
              <a:tailEnd/>
            </a:ln>
            <a:effectLst/>
          </p:spPr>
          <p:txBody>
            <a:bodyPr wrap="none" anchor="ctr"/>
            <a:lstStyle/>
            <a:p>
              <a:endParaRPr lang="en-US"/>
            </a:p>
          </p:txBody>
        </p:sp>
        <p:sp>
          <p:nvSpPr>
            <p:cNvPr id="119" name="Rectangle 22"/>
            <p:cNvSpPr>
              <a:spLocks noChangeArrowheads="1"/>
            </p:cNvSpPr>
            <p:nvPr/>
          </p:nvSpPr>
          <p:spPr bwMode="auto">
            <a:xfrm>
              <a:off x="3917" y="3700"/>
              <a:ext cx="85" cy="85"/>
            </a:xfrm>
            <a:prstGeom prst="rect">
              <a:avLst/>
            </a:prstGeom>
            <a:solidFill>
              <a:schemeClr val="tx2"/>
            </a:solidFill>
            <a:ln w="9525">
              <a:noFill/>
              <a:miter lim="800000"/>
              <a:headEnd/>
              <a:tailEnd/>
            </a:ln>
            <a:effectLst/>
          </p:spPr>
          <p:txBody>
            <a:bodyPr wrap="none" anchor="ctr"/>
            <a:lstStyle/>
            <a:p>
              <a:endParaRPr lang="en-US"/>
            </a:p>
          </p:txBody>
        </p:sp>
        <p:sp>
          <p:nvSpPr>
            <p:cNvPr id="120" name="Rectangle 23"/>
            <p:cNvSpPr>
              <a:spLocks noChangeArrowheads="1"/>
            </p:cNvSpPr>
            <p:nvPr/>
          </p:nvSpPr>
          <p:spPr bwMode="auto">
            <a:xfrm>
              <a:off x="2093" y="2394"/>
              <a:ext cx="2325" cy="1511"/>
            </a:xfrm>
            <a:prstGeom prst="rect">
              <a:avLst/>
            </a:prstGeom>
            <a:noFill/>
            <a:ln w="9525">
              <a:solidFill>
                <a:schemeClr val="tx1"/>
              </a:solidFill>
              <a:miter lim="800000"/>
              <a:headEnd/>
              <a:tailEnd/>
            </a:ln>
            <a:effectLst/>
          </p:spPr>
          <p:txBody>
            <a:bodyPr wrap="none" anchor="ctr"/>
            <a:lstStyle/>
            <a:p>
              <a:endParaRPr lang="en-US"/>
            </a:p>
          </p:txBody>
        </p:sp>
      </p:grpSp>
    </p:spTree>
    <p:extLst>
      <p:ext uri="{BB962C8B-B14F-4D97-AF65-F5344CB8AC3E}">
        <p14:creationId xmlns:p14="http://schemas.microsoft.com/office/powerpoint/2010/main" val="15886795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lide Number Placeholder 3"/>
          <p:cNvSpPr>
            <a:spLocks noGrp="1"/>
          </p:cNvSpPr>
          <p:nvPr>
            <p:ph type="sldNum" sz="quarter" idx="10"/>
          </p:nvPr>
        </p:nvSpPr>
        <p:spPr/>
        <p:txBody>
          <a:bodyPr/>
          <a:lstStyle/>
          <a:p>
            <a:fld id="{7265F74E-56CA-45A2-8DC4-4E099FCA9F54}" type="slidenum">
              <a:rPr lang="en-US"/>
              <a:pPr/>
              <a:t>45</a:t>
            </a:fld>
            <a:endParaRPr lang="en-US"/>
          </a:p>
        </p:txBody>
      </p:sp>
      <p:sp>
        <p:nvSpPr>
          <p:cNvPr id="829442" name="Rectangle 2"/>
          <p:cNvSpPr>
            <a:spLocks noGrp="1" noChangeArrowheads="1"/>
          </p:cNvSpPr>
          <p:nvPr>
            <p:ph type="body" idx="1"/>
          </p:nvPr>
        </p:nvSpPr>
        <p:spPr>
          <a:xfrm>
            <a:off x="326571" y="1224269"/>
            <a:ext cx="8141154" cy="4872037"/>
          </a:xfrm>
        </p:spPr>
        <p:txBody>
          <a:bodyPr/>
          <a:lstStyle/>
          <a:p>
            <a:r>
              <a:rPr lang="en-US" sz="2400" dirty="0" smtClean="0"/>
              <a:t>Some basic questions</a:t>
            </a:r>
            <a:br>
              <a:rPr lang="en-US" sz="2400" dirty="0" smtClean="0"/>
            </a:br>
            <a:r>
              <a:rPr lang="en-US" sz="2000" dirty="0">
                <a:solidFill>
                  <a:srgbClr val="009900"/>
                </a:solidFill>
              </a:rPr>
              <a:t>	</a:t>
            </a:r>
            <a:r>
              <a:rPr lang="en-US" sz="2000" dirty="0" smtClean="0">
                <a:solidFill>
                  <a:srgbClr val="009900"/>
                </a:solidFill>
              </a:rPr>
              <a:t/>
            </a:r>
            <a:br>
              <a:rPr lang="en-US" sz="2000" dirty="0" smtClean="0">
                <a:solidFill>
                  <a:srgbClr val="009900"/>
                </a:solidFill>
              </a:rPr>
            </a:br>
            <a:r>
              <a:rPr lang="en-US" sz="2000" dirty="0" smtClean="0">
                <a:solidFill>
                  <a:srgbClr val="009900"/>
                </a:solidFill>
              </a:rPr>
              <a:t>	- Example: The </a:t>
            </a:r>
            <a:r>
              <a:rPr lang="en-US" sz="2000" dirty="0">
                <a:solidFill>
                  <a:srgbClr val="009900"/>
                </a:solidFill>
              </a:rPr>
              <a:t>law of closure</a:t>
            </a:r>
            <a:br>
              <a:rPr lang="en-US" sz="2000" dirty="0">
                <a:solidFill>
                  <a:srgbClr val="009900"/>
                </a:solidFill>
              </a:rPr>
            </a:br>
            <a:r>
              <a:rPr lang="en-US" sz="2000" dirty="0">
                <a:solidFill>
                  <a:srgbClr val="009900"/>
                </a:solidFill>
              </a:rPr>
              <a:t>	</a:t>
            </a:r>
            <a:br>
              <a:rPr lang="en-US" sz="2000" dirty="0">
                <a:solidFill>
                  <a:srgbClr val="009900"/>
                </a:solidFill>
              </a:rPr>
            </a:br>
            <a:r>
              <a:rPr lang="en-US" sz="2000" dirty="0">
                <a:solidFill>
                  <a:srgbClr val="009900"/>
                </a:solidFill>
              </a:rPr>
              <a:t>	</a:t>
            </a:r>
          </a:p>
        </p:txBody>
      </p:sp>
      <p:sp>
        <p:nvSpPr>
          <p:cNvPr id="829443" name="Rectangle 3"/>
          <p:cNvSpPr>
            <a:spLocks noGrp="1" noChangeArrowheads="1"/>
          </p:cNvSpPr>
          <p:nvPr>
            <p:ph type="title"/>
          </p:nvPr>
        </p:nvSpPr>
        <p:spPr>
          <a:xfrm>
            <a:off x="298581" y="523859"/>
            <a:ext cx="8564464" cy="595830"/>
          </a:xfrm>
        </p:spPr>
        <p:txBody>
          <a:bodyPr/>
          <a:lstStyle/>
          <a:p>
            <a:r>
              <a:rPr lang="en-US" dirty="0"/>
              <a:t>Perceptual Organization in Human Vision (</a:t>
            </a:r>
            <a:r>
              <a:rPr lang="en-US" dirty="0" smtClean="0"/>
              <a:t>II</a:t>
            </a:r>
            <a:r>
              <a:rPr lang="en-US" dirty="0" smtClean="0"/>
              <a:t>)</a:t>
            </a:r>
            <a:endParaRPr lang="en-US" dirty="0"/>
          </a:p>
        </p:txBody>
      </p:sp>
      <p:pic>
        <p:nvPicPr>
          <p:cNvPr id="829450" name="Picture 10" descr="perceptual_organization"/>
          <p:cNvPicPr>
            <a:picLocks noChangeAspect="1" noChangeArrowheads="1"/>
          </p:cNvPicPr>
          <p:nvPr/>
        </p:nvPicPr>
        <p:blipFill>
          <a:blip r:embed="rId2" cstate="print"/>
          <a:srcRect r="49136" b="52739"/>
          <a:stretch>
            <a:fillRect/>
          </a:stretch>
        </p:blipFill>
        <p:spPr bwMode="auto">
          <a:xfrm>
            <a:off x="4637379" y="2966846"/>
            <a:ext cx="2143125" cy="1606550"/>
          </a:xfrm>
          <a:prstGeom prst="rect">
            <a:avLst/>
          </a:prstGeom>
          <a:noFill/>
        </p:spPr>
      </p:pic>
      <p:pic>
        <p:nvPicPr>
          <p:cNvPr id="829464" name="Picture 24" descr="vaseface"/>
          <p:cNvPicPr>
            <a:picLocks noChangeAspect="1" noChangeArrowheads="1"/>
          </p:cNvPicPr>
          <p:nvPr/>
        </p:nvPicPr>
        <p:blipFill>
          <a:blip r:embed="rId3" cstate="print"/>
          <a:srcRect/>
          <a:stretch>
            <a:fillRect/>
          </a:stretch>
        </p:blipFill>
        <p:spPr bwMode="auto">
          <a:xfrm>
            <a:off x="2145976" y="2847783"/>
            <a:ext cx="1733550" cy="1844675"/>
          </a:xfrm>
          <a:prstGeom prst="rect">
            <a:avLst/>
          </a:prstGeom>
          <a:noFill/>
        </p:spPr>
      </p:pic>
      <p:sp>
        <p:nvSpPr>
          <p:cNvPr id="829465" name="Rectangle 25"/>
          <p:cNvSpPr>
            <a:spLocks noChangeArrowheads="1"/>
          </p:cNvSpPr>
          <p:nvPr/>
        </p:nvSpPr>
        <p:spPr bwMode="auto">
          <a:xfrm>
            <a:off x="724030" y="4813420"/>
            <a:ext cx="7905750" cy="1394460"/>
          </a:xfrm>
          <a:prstGeom prst="rect">
            <a:avLst/>
          </a:prstGeom>
          <a:solidFill>
            <a:schemeClr val="bg1"/>
          </a:solidFill>
          <a:ln w="9525">
            <a:solidFill>
              <a:schemeClr val="tx1"/>
            </a:solidFill>
            <a:miter lim="800000"/>
            <a:headEnd/>
            <a:tailEnd/>
          </a:ln>
          <a:effectLst>
            <a:outerShdw dist="107763" dir="2700000" algn="ctr" rotWithShape="0">
              <a:schemeClr val="bg2">
                <a:alpha val="50000"/>
              </a:schemeClr>
            </a:outerShdw>
          </a:effectLst>
        </p:spPr>
        <p:txBody>
          <a:bodyPr anchor="ctr"/>
          <a:lstStyle/>
          <a:p>
            <a:pPr algn="ctr"/>
            <a:r>
              <a:rPr lang="en-US" altLang="zh-CN" sz="2800" b="1" dirty="0">
                <a:solidFill>
                  <a:srgbClr val="FF3300"/>
                </a:solidFill>
                <a:ea typeface="SimSun" pitchFamily="2" charset="-122"/>
                <a:cs typeface="Arial" charset="0"/>
              </a:rPr>
              <a:t>What to compute?</a:t>
            </a:r>
            <a:br>
              <a:rPr lang="en-US" altLang="zh-CN" sz="2800" b="1" dirty="0">
                <a:solidFill>
                  <a:srgbClr val="FF3300"/>
                </a:solidFill>
                <a:ea typeface="SimSun" pitchFamily="2" charset="-122"/>
                <a:cs typeface="Arial" charset="0"/>
              </a:rPr>
            </a:br>
            <a:r>
              <a:rPr lang="en-US" altLang="zh-CN" sz="2800" b="1" dirty="0" smtClean="0">
                <a:solidFill>
                  <a:srgbClr val="FF3300"/>
                </a:solidFill>
                <a:ea typeface="SimSun" pitchFamily="2" charset="-122"/>
                <a:cs typeface="Arial" charset="0"/>
              </a:rPr>
              <a:t>How </a:t>
            </a:r>
            <a:r>
              <a:rPr lang="en-US" altLang="zh-CN" sz="2800" b="1" dirty="0">
                <a:solidFill>
                  <a:srgbClr val="FF3300"/>
                </a:solidFill>
                <a:ea typeface="SimSun" pitchFamily="2" charset="-122"/>
                <a:cs typeface="Arial" charset="0"/>
              </a:rPr>
              <a:t>to compute?</a:t>
            </a:r>
            <a:endParaRPr lang="zh-CN" altLang="en-US" sz="2800" b="1" dirty="0">
              <a:solidFill>
                <a:srgbClr val="FF3300"/>
              </a:solidFill>
              <a:ea typeface="SimSun" pitchFamily="2" charset="-122"/>
              <a:cs typeface="Arial" charset="0"/>
            </a:endParaRPr>
          </a:p>
        </p:txBody>
      </p:sp>
      <p:sp>
        <p:nvSpPr>
          <p:cNvPr id="829467" name="Rectangle 27"/>
          <p:cNvSpPr>
            <a:spLocks noChangeArrowheads="1"/>
          </p:cNvSpPr>
          <p:nvPr/>
        </p:nvSpPr>
        <p:spPr bwMode="auto">
          <a:xfrm>
            <a:off x="7216775" y="1452563"/>
            <a:ext cx="477838" cy="520700"/>
          </a:xfrm>
          <a:prstGeom prst="rect">
            <a:avLst/>
          </a:prstGeom>
          <a:solidFill>
            <a:schemeClr val="bg1"/>
          </a:solidFill>
          <a:ln w="9525">
            <a:noFill/>
            <a:miter lim="800000"/>
            <a:headEnd/>
            <a:tailEnd/>
          </a:ln>
          <a:effectLst/>
        </p:spPr>
        <p:txBody>
          <a:bodyPr wrap="none" anchor="ctr"/>
          <a:lstStyle/>
          <a:p>
            <a:endParaRPr lang="en-US"/>
          </a:p>
        </p:txBody>
      </p:sp>
    </p:spTree>
    <p:extLst>
      <p:ext uri="{BB962C8B-B14F-4D97-AF65-F5344CB8AC3E}">
        <p14:creationId xmlns:p14="http://schemas.microsoft.com/office/powerpoint/2010/main" val="4082412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94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9465"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Concepts of Graphs</a:t>
            </a:r>
            <a:endParaRPr lang="en-US" dirty="0"/>
          </a:p>
        </p:txBody>
      </p:sp>
      <p:sp>
        <p:nvSpPr>
          <p:cNvPr id="3" name="Content Placeholder 2"/>
          <p:cNvSpPr>
            <a:spLocks noGrp="1"/>
          </p:cNvSpPr>
          <p:nvPr>
            <p:ph idx="1"/>
          </p:nvPr>
        </p:nvSpPr>
        <p:spPr>
          <a:xfrm>
            <a:off x="485775" y="1314450"/>
            <a:ext cx="8229600" cy="4525963"/>
          </a:xfrm>
        </p:spPr>
        <p:txBody>
          <a:bodyPr/>
          <a:lstStyle/>
          <a:p>
            <a:r>
              <a:rPr lang="en-US" sz="2400" dirty="0" smtClean="0"/>
              <a:t>A graph </a:t>
            </a:r>
            <a:r>
              <a:rPr lang="en-US" sz="2400" dirty="0"/>
              <a:t>G = (V, E) </a:t>
            </a:r>
            <a:r>
              <a:rPr lang="en-US" sz="2400" dirty="0" smtClean="0"/>
              <a:t>is an ordered pair that consists of a set of vertices and a set of edges that connect pairs of distinct vertices. </a:t>
            </a:r>
          </a:p>
          <a:p>
            <a:endParaRPr lang="en-US" sz="2400" dirty="0" smtClean="0"/>
          </a:p>
          <a:p>
            <a:r>
              <a:rPr lang="en-US" sz="2400" dirty="0" smtClean="0"/>
              <a:t>A graph is weighted if a number is assigned to each edge. </a:t>
            </a:r>
            <a:endParaRPr lang="en-US" sz="2400" dirty="0"/>
          </a:p>
          <a:p>
            <a:endParaRPr lang="en-US" sz="2400" dirty="0" smtClean="0"/>
          </a:p>
          <a:p>
            <a:r>
              <a:rPr lang="en-US" sz="2400" dirty="0" smtClean="0"/>
              <a:t>Directed graph versus undirected graph.</a:t>
            </a:r>
          </a:p>
          <a:p>
            <a:endParaRPr lang="en-US" sz="2400" dirty="0"/>
          </a:p>
          <a:p>
            <a:r>
              <a:rPr lang="en-US" sz="2400" dirty="0" smtClean="0"/>
              <a:t>A bipartite graph is a graph whose vertices can be divided into two sets such that all edges connect a vertex in one set with a vertex in the other set. </a:t>
            </a:r>
            <a:endParaRPr lang="en-US" sz="2400" dirty="0"/>
          </a:p>
        </p:txBody>
      </p:sp>
      <p:sp>
        <p:nvSpPr>
          <p:cNvPr id="4" name="Slide Number Placeholder 3"/>
          <p:cNvSpPr>
            <a:spLocks noGrp="1"/>
          </p:cNvSpPr>
          <p:nvPr>
            <p:ph type="sldNum" sz="quarter" idx="10"/>
          </p:nvPr>
        </p:nvSpPr>
        <p:spPr/>
        <p:txBody>
          <a:bodyPr/>
          <a:lstStyle/>
          <a:p>
            <a:pPr>
              <a:defRPr/>
            </a:pPr>
            <a:fld id="{3A5AF907-7185-42E0-8068-70682D5E8984}" type="slidenum">
              <a:rPr lang="en-US" smtClean="0"/>
              <a:pPr>
                <a:defRPr/>
              </a:pPr>
              <a:t>46</a:t>
            </a:fld>
            <a:endParaRPr lang="en-US"/>
          </a:p>
        </p:txBody>
      </p:sp>
    </p:spTree>
    <p:extLst>
      <p:ext uri="{BB962C8B-B14F-4D97-AF65-F5344CB8AC3E}">
        <p14:creationId xmlns:p14="http://schemas.microsoft.com/office/powerpoint/2010/main" val="87285712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of a Graph that is </a:t>
            </a:r>
            <a:r>
              <a:rPr lang="en-US" smtClean="0"/>
              <a:t>not Bipartite</a:t>
            </a:r>
            <a:endParaRPr lang="en-US" dirty="0"/>
          </a:p>
        </p:txBody>
      </p:sp>
      <p:sp>
        <p:nvSpPr>
          <p:cNvPr id="4" name="Slide Number Placeholder 3"/>
          <p:cNvSpPr>
            <a:spLocks noGrp="1"/>
          </p:cNvSpPr>
          <p:nvPr>
            <p:ph type="sldNum" sz="quarter" idx="10"/>
          </p:nvPr>
        </p:nvSpPr>
        <p:spPr/>
        <p:txBody>
          <a:bodyPr/>
          <a:lstStyle/>
          <a:p>
            <a:pPr>
              <a:defRPr/>
            </a:pPr>
            <a:fld id="{3A5AF907-7185-42E0-8068-70682D5E8984}" type="slidenum">
              <a:rPr lang="en-US" smtClean="0"/>
              <a:pPr>
                <a:defRPr/>
              </a:pPr>
              <a:t>47</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7567" y="1839235"/>
            <a:ext cx="3151528" cy="3151528"/>
          </a:xfrm>
          <a:prstGeom prst="rect">
            <a:avLst/>
          </a:prstGeom>
        </p:spPr>
      </p:pic>
      <p:sp>
        <p:nvSpPr>
          <p:cNvPr id="6" name="Rectangle 5"/>
          <p:cNvSpPr/>
          <p:nvPr/>
        </p:nvSpPr>
        <p:spPr>
          <a:xfrm>
            <a:off x="4050063" y="5518852"/>
            <a:ext cx="4572000" cy="338554"/>
          </a:xfrm>
          <a:prstGeom prst="rect">
            <a:avLst/>
          </a:prstGeom>
        </p:spPr>
        <p:txBody>
          <a:bodyPr>
            <a:spAutoFit/>
          </a:bodyPr>
          <a:lstStyle/>
          <a:p>
            <a:r>
              <a:rPr lang="en-US" sz="1600" dirty="0"/>
              <a:t>http://en.wikipedia.org/wiki/Bipartite_graph</a:t>
            </a:r>
          </a:p>
        </p:txBody>
      </p:sp>
    </p:spTree>
    <p:extLst>
      <p:ext uri="{BB962C8B-B14F-4D97-AF65-F5344CB8AC3E}">
        <p14:creationId xmlns:p14="http://schemas.microsoft.com/office/powerpoint/2010/main" val="427377125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lide Number Placeholder 3"/>
          <p:cNvSpPr>
            <a:spLocks noGrp="1"/>
          </p:cNvSpPr>
          <p:nvPr>
            <p:ph type="sldNum" sz="quarter" idx="10"/>
          </p:nvPr>
        </p:nvSpPr>
        <p:spPr/>
        <p:txBody>
          <a:bodyPr/>
          <a:lstStyle/>
          <a:p>
            <a:fld id="{4CE5D374-D278-4A29-986D-E77BF83B1805}" type="slidenum">
              <a:rPr lang="en-US"/>
              <a:pPr/>
              <a:t>48</a:t>
            </a:fld>
            <a:endParaRPr lang="en-US"/>
          </a:p>
        </p:txBody>
      </p:sp>
      <p:sp>
        <p:nvSpPr>
          <p:cNvPr id="831490" name="Rectangle 2"/>
          <p:cNvSpPr>
            <a:spLocks noGrp="1" noChangeArrowheads="1"/>
          </p:cNvSpPr>
          <p:nvPr>
            <p:ph type="title"/>
          </p:nvPr>
        </p:nvSpPr>
        <p:spPr>
          <a:xfrm>
            <a:off x="438538" y="508324"/>
            <a:ext cx="8229600" cy="639341"/>
          </a:xfrm>
        </p:spPr>
        <p:txBody>
          <a:bodyPr/>
          <a:lstStyle/>
          <a:p>
            <a:r>
              <a:rPr lang="en-US" dirty="0"/>
              <a:t>Basic Concept of Graph Cuts </a:t>
            </a:r>
          </a:p>
        </p:txBody>
      </p:sp>
      <p:sp>
        <p:nvSpPr>
          <p:cNvPr id="831491" name="Rectangle 3"/>
          <p:cNvSpPr>
            <a:spLocks noGrp="1" noChangeArrowheads="1"/>
          </p:cNvSpPr>
          <p:nvPr>
            <p:ph type="body" idx="1"/>
          </p:nvPr>
        </p:nvSpPr>
        <p:spPr>
          <a:xfrm>
            <a:off x="449263" y="1214438"/>
            <a:ext cx="4362450" cy="4525962"/>
          </a:xfrm>
        </p:spPr>
        <p:txBody>
          <a:bodyPr/>
          <a:lstStyle/>
          <a:p>
            <a:r>
              <a:rPr lang="en-US" sz="2400" dirty="0"/>
              <a:t>A graph G = (V, E) can be partitioned into two disjoint sets A, B</a:t>
            </a:r>
          </a:p>
          <a:p>
            <a:endParaRPr lang="en-US" sz="2400" dirty="0"/>
          </a:p>
          <a:p>
            <a:endParaRPr lang="en-US" sz="2400" dirty="0"/>
          </a:p>
          <a:p>
            <a:endParaRPr lang="en-US" sz="2400" dirty="0" smtClean="0"/>
          </a:p>
          <a:p>
            <a:r>
              <a:rPr lang="en-US" sz="2400" dirty="0" smtClean="0"/>
              <a:t>Each </a:t>
            </a:r>
            <a:r>
              <a:rPr lang="en-US" sz="2400" dirty="0"/>
              <a:t>vertex represents </a:t>
            </a:r>
            <a:r>
              <a:rPr lang="en-US" sz="2400" dirty="0" smtClean="0"/>
              <a:t>a </a:t>
            </a:r>
            <a:r>
              <a:rPr lang="en-US" sz="2400" u="sng" dirty="0" smtClean="0"/>
              <a:t>pixel</a:t>
            </a:r>
            <a:r>
              <a:rPr lang="en-US" sz="2400" dirty="0" smtClean="0"/>
              <a:t> </a:t>
            </a:r>
            <a:r>
              <a:rPr lang="en-US" sz="2400" dirty="0"/>
              <a:t>within the image. </a:t>
            </a:r>
          </a:p>
          <a:p>
            <a:endParaRPr lang="en-US" sz="2400" dirty="0"/>
          </a:p>
          <a:p>
            <a:r>
              <a:rPr lang="en-US" sz="2400" dirty="0"/>
              <a:t>The weight of the edge connecting two vertices represents their </a:t>
            </a:r>
            <a:r>
              <a:rPr lang="en-US" sz="2400" u="sng" dirty="0">
                <a:solidFill>
                  <a:srgbClr val="FF0000"/>
                </a:solidFill>
              </a:rPr>
              <a:t>similarity</a:t>
            </a:r>
            <a:r>
              <a:rPr lang="en-US" sz="2400" dirty="0"/>
              <a:t>. </a:t>
            </a:r>
          </a:p>
        </p:txBody>
      </p:sp>
      <p:graphicFrame>
        <p:nvGraphicFramePr>
          <p:cNvPr id="831492" name="Object 4"/>
          <p:cNvGraphicFramePr>
            <a:graphicFrameLocks noChangeAspect="1"/>
          </p:cNvGraphicFramePr>
          <p:nvPr>
            <p:extLst>
              <p:ext uri="{D42A27DB-BD31-4B8C-83A1-F6EECF244321}">
                <p14:modId xmlns:p14="http://schemas.microsoft.com/office/powerpoint/2010/main" val="4269600952"/>
              </p:ext>
            </p:extLst>
          </p:nvPr>
        </p:nvGraphicFramePr>
        <p:xfrm>
          <a:off x="1120775" y="2660650"/>
          <a:ext cx="3270250" cy="377825"/>
        </p:xfrm>
        <a:graphic>
          <a:graphicData uri="http://schemas.openxmlformats.org/presentationml/2006/ole">
            <mc:AlternateContent xmlns:mc="http://schemas.openxmlformats.org/markup-compatibility/2006">
              <mc:Choice xmlns:v="urn:schemas-microsoft-com:vml" Requires="v">
                <p:oleObj spid="_x0000_s133144" name="Equation" r:id="rId3" imgW="1650960" imgH="190440" progId="Equation.DSMT4">
                  <p:embed/>
                </p:oleObj>
              </mc:Choice>
              <mc:Fallback>
                <p:oleObj name="Equation" r:id="rId3" imgW="1650960" imgH="190440" progId="Equation.DSMT4">
                  <p:embed/>
                  <p:pic>
                    <p:nvPicPr>
                      <p:cNvPr id="0" name=""/>
                      <p:cNvPicPr>
                        <a:picLocks noChangeAspect="1" noChangeArrowheads="1"/>
                      </p:cNvPicPr>
                      <p:nvPr/>
                    </p:nvPicPr>
                    <p:blipFill>
                      <a:blip r:embed="rId4"/>
                      <a:srcRect/>
                      <a:stretch>
                        <a:fillRect/>
                      </a:stretch>
                    </p:blipFill>
                    <p:spPr bwMode="auto">
                      <a:xfrm>
                        <a:off x="1120775" y="2660650"/>
                        <a:ext cx="3270250" cy="3778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31493" name="Oval 5"/>
          <p:cNvSpPr>
            <a:spLocks noChangeArrowheads="1"/>
          </p:cNvSpPr>
          <p:nvPr/>
        </p:nvSpPr>
        <p:spPr bwMode="auto">
          <a:xfrm>
            <a:off x="5318125" y="2759075"/>
            <a:ext cx="88900" cy="88900"/>
          </a:xfrm>
          <a:prstGeom prst="ellipse">
            <a:avLst/>
          </a:prstGeom>
          <a:solidFill>
            <a:srgbClr val="FF0000"/>
          </a:solidFill>
          <a:ln w="9525">
            <a:noFill/>
            <a:round/>
            <a:headEnd/>
            <a:tailEnd/>
          </a:ln>
          <a:effectLst/>
        </p:spPr>
        <p:txBody>
          <a:bodyPr wrap="none" anchor="ctr"/>
          <a:lstStyle/>
          <a:p>
            <a:endParaRPr lang="en-US"/>
          </a:p>
        </p:txBody>
      </p:sp>
      <p:sp>
        <p:nvSpPr>
          <p:cNvPr id="831494" name="Oval 6"/>
          <p:cNvSpPr>
            <a:spLocks noChangeArrowheads="1"/>
          </p:cNvSpPr>
          <p:nvPr/>
        </p:nvSpPr>
        <p:spPr bwMode="auto">
          <a:xfrm>
            <a:off x="5791200" y="3165475"/>
            <a:ext cx="88900" cy="88900"/>
          </a:xfrm>
          <a:prstGeom prst="ellipse">
            <a:avLst/>
          </a:prstGeom>
          <a:solidFill>
            <a:srgbClr val="FF0000"/>
          </a:solidFill>
          <a:ln w="9525">
            <a:noFill/>
            <a:round/>
            <a:headEnd/>
            <a:tailEnd/>
          </a:ln>
          <a:effectLst/>
        </p:spPr>
        <p:txBody>
          <a:bodyPr wrap="none" anchor="ctr"/>
          <a:lstStyle/>
          <a:p>
            <a:endParaRPr lang="en-US"/>
          </a:p>
        </p:txBody>
      </p:sp>
      <p:sp>
        <p:nvSpPr>
          <p:cNvPr id="831495" name="Oval 7"/>
          <p:cNvSpPr>
            <a:spLocks noChangeArrowheads="1"/>
          </p:cNvSpPr>
          <p:nvPr/>
        </p:nvSpPr>
        <p:spPr bwMode="auto">
          <a:xfrm>
            <a:off x="5221288" y="3416300"/>
            <a:ext cx="88900" cy="88900"/>
          </a:xfrm>
          <a:prstGeom prst="ellipse">
            <a:avLst/>
          </a:prstGeom>
          <a:solidFill>
            <a:srgbClr val="FF0000"/>
          </a:solidFill>
          <a:ln w="9525">
            <a:noFill/>
            <a:round/>
            <a:headEnd/>
            <a:tailEnd/>
          </a:ln>
          <a:effectLst/>
        </p:spPr>
        <p:txBody>
          <a:bodyPr wrap="none" anchor="ctr"/>
          <a:lstStyle/>
          <a:p>
            <a:endParaRPr lang="en-US"/>
          </a:p>
        </p:txBody>
      </p:sp>
      <p:sp>
        <p:nvSpPr>
          <p:cNvPr id="831496" name="Oval 8"/>
          <p:cNvSpPr>
            <a:spLocks noChangeArrowheads="1"/>
          </p:cNvSpPr>
          <p:nvPr/>
        </p:nvSpPr>
        <p:spPr bwMode="auto">
          <a:xfrm>
            <a:off x="5857875" y="2627313"/>
            <a:ext cx="88900" cy="88900"/>
          </a:xfrm>
          <a:prstGeom prst="ellipse">
            <a:avLst/>
          </a:prstGeom>
          <a:solidFill>
            <a:srgbClr val="FF0000"/>
          </a:solidFill>
          <a:ln w="9525">
            <a:noFill/>
            <a:round/>
            <a:headEnd/>
            <a:tailEnd/>
          </a:ln>
          <a:effectLst/>
        </p:spPr>
        <p:txBody>
          <a:bodyPr wrap="none" anchor="ctr"/>
          <a:lstStyle/>
          <a:p>
            <a:endParaRPr lang="en-US"/>
          </a:p>
        </p:txBody>
      </p:sp>
      <p:sp>
        <p:nvSpPr>
          <p:cNvPr id="831497" name="Oval 9"/>
          <p:cNvSpPr>
            <a:spLocks noChangeArrowheads="1"/>
          </p:cNvSpPr>
          <p:nvPr/>
        </p:nvSpPr>
        <p:spPr bwMode="auto">
          <a:xfrm>
            <a:off x="7975600" y="3135313"/>
            <a:ext cx="88900" cy="88900"/>
          </a:xfrm>
          <a:prstGeom prst="ellipse">
            <a:avLst/>
          </a:prstGeom>
          <a:solidFill>
            <a:srgbClr val="000080"/>
          </a:solidFill>
          <a:ln w="9525">
            <a:noFill/>
            <a:round/>
            <a:headEnd/>
            <a:tailEnd/>
          </a:ln>
          <a:effectLst/>
        </p:spPr>
        <p:txBody>
          <a:bodyPr wrap="none" anchor="ctr"/>
          <a:lstStyle/>
          <a:p>
            <a:endParaRPr lang="en-US"/>
          </a:p>
        </p:txBody>
      </p:sp>
      <p:sp>
        <p:nvSpPr>
          <p:cNvPr id="831498" name="Oval 10"/>
          <p:cNvSpPr>
            <a:spLocks noChangeArrowheads="1"/>
          </p:cNvSpPr>
          <p:nvPr/>
        </p:nvSpPr>
        <p:spPr bwMode="auto">
          <a:xfrm>
            <a:off x="8320088" y="3638550"/>
            <a:ext cx="88900" cy="88900"/>
          </a:xfrm>
          <a:prstGeom prst="ellipse">
            <a:avLst/>
          </a:prstGeom>
          <a:solidFill>
            <a:srgbClr val="000080"/>
          </a:solidFill>
          <a:ln w="9525">
            <a:noFill/>
            <a:round/>
            <a:headEnd/>
            <a:tailEnd/>
          </a:ln>
          <a:effectLst/>
        </p:spPr>
        <p:txBody>
          <a:bodyPr wrap="none" anchor="ctr"/>
          <a:lstStyle/>
          <a:p>
            <a:endParaRPr lang="en-US"/>
          </a:p>
        </p:txBody>
      </p:sp>
      <p:sp>
        <p:nvSpPr>
          <p:cNvPr id="831499" name="Oval 11"/>
          <p:cNvSpPr>
            <a:spLocks noChangeArrowheads="1"/>
          </p:cNvSpPr>
          <p:nvPr/>
        </p:nvSpPr>
        <p:spPr bwMode="auto">
          <a:xfrm>
            <a:off x="6011863" y="3813175"/>
            <a:ext cx="88900" cy="88900"/>
          </a:xfrm>
          <a:prstGeom prst="ellipse">
            <a:avLst/>
          </a:prstGeom>
          <a:solidFill>
            <a:srgbClr val="FF0000"/>
          </a:solidFill>
          <a:ln w="9525">
            <a:noFill/>
            <a:round/>
            <a:headEnd/>
            <a:tailEnd/>
          </a:ln>
          <a:effectLst/>
        </p:spPr>
        <p:txBody>
          <a:bodyPr wrap="none" anchor="ctr"/>
          <a:lstStyle/>
          <a:p>
            <a:endParaRPr lang="en-US"/>
          </a:p>
        </p:txBody>
      </p:sp>
      <p:sp>
        <p:nvSpPr>
          <p:cNvPr id="831500" name="Oval 12"/>
          <p:cNvSpPr>
            <a:spLocks noChangeArrowheads="1"/>
          </p:cNvSpPr>
          <p:nvPr/>
        </p:nvSpPr>
        <p:spPr bwMode="auto">
          <a:xfrm>
            <a:off x="8310563" y="2730500"/>
            <a:ext cx="88900" cy="88900"/>
          </a:xfrm>
          <a:prstGeom prst="ellipse">
            <a:avLst/>
          </a:prstGeom>
          <a:solidFill>
            <a:srgbClr val="000080"/>
          </a:solidFill>
          <a:ln w="9525">
            <a:noFill/>
            <a:round/>
            <a:headEnd/>
            <a:tailEnd/>
          </a:ln>
          <a:effectLst/>
        </p:spPr>
        <p:txBody>
          <a:bodyPr wrap="none" anchor="ctr"/>
          <a:lstStyle/>
          <a:p>
            <a:endParaRPr lang="en-US"/>
          </a:p>
        </p:txBody>
      </p:sp>
      <p:sp>
        <p:nvSpPr>
          <p:cNvPr id="831501" name="Oval 13"/>
          <p:cNvSpPr>
            <a:spLocks noChangeArrowheads="1"/>
          </p:cNvSpPr>
          <p:nvPr/>
        </p:nvSpPr>
        <p:spPr bwMode="auto">
          <a:xfrm>
            <a:off x="7689850" y="3670300"/>
            <a:ext cx="88900" cy="88900"/>
          </a:xfrm>
          <a:prstGeom prst="ellipse">
            <a:avLst/>
          </a:prstGeom>
          <a:solidFill>
            <a:srgbClr val="000080"/>
          </a:solidFill>
          <a:ln w="9525">
            <a:noFill/>
            <a:round/>
            <a:headEnd/>
            <a:tailEnd/>
          </a:ln>
          <a:effectLst/>
        </p:spPr>
        <p:txBody>
          <a:bodyPr wrap="none" anchor="ctr"/>
          <a:lstStyle/>
          <a:p>
            <a:endParaRPr lang="en-US"/>
          </a:p>
        </p:txBody>
      </p:sp>
      <p:sp>
        <p:nvSpPr>
          <p:cNvPr id="831502" name="Oval 14"/>
          <p:cNvSpPr>
            <a:spLocks noChangeArrowheads="1"/>
          </p:cNvSpPr>
          <p:nvPr/>
        </p:nvSpPr>
        <p:spPr bwMode="auto">
          <a:xfrm>
            <a:off x="7470775" y="2798763"/>
            <a:ext cx="88900" cy="88900"/>
          </a:xfrm>
          <a:prstGeom prst="ellipse">
            <a:avLst/>
          </a:prstGeom>
          <a:solidFill>
            <a:srgbClr val="000080"/>
          </a:solidFill>
          <a:ln w="9525">
            <a:noFill/>
            <a:round/>
            <a:headEnd/>
            <a:tailEnd/>
          </a:ln>
          <a:effectLst/>
        </p:spPr>
        <p:txBody>
          <a:bodyPr wrap="none" anchor="ctr"/>
          <a:lstStyle/>
          <a:p>
            <a:endParaRPr lang="en-US"/>
          </a:p>
        </p:txBody>
      </p:sp>
      <p:sp>
        <p:nvSpPr>
          <p:cNvPr id="831503" name="Line 15"/>
          <p:cNvSpPr>
            <a:spLocks noChangeShapeType="1"/>
          </p:cNvSpPr>
          <p:nvPr/>
        </p:nvSpPr>
        <p:spPr bwMode="auto">
          <a:xfrm>
            <a:off x="5905500" y="2676525"/>
            <a:ext cx="1603375" cy="166688"/>
          </a:xfrm>
          <a:prstGeom prst="line">
            <a:avLst/>
          </a:prstGeom>
          <a:noFill/>
          <a:ln w="19050">
            <a:solidFill>
              <a:srgbClr val="008000"/>
            </a:solidFill>
            <a:round/>
            <a:headEnd/>
            <a:tailEnd/>
          </a:ln>
          <a:effectLst/>
        </p:spPr>
        <p:txBody>
          <a:bodyPr/>
          <a:lstStyle/>
          <a:p>
            <a:endParaRPr lang="en-US"/>
          </a:p>
        </p:txBody>
      </p:sp>
      <p:sp>
        <p:nvSpPr>
          <p:cNvPr id="831504" name="Line 16"/>
          <p:cNvSpPr>
            <a:spLocks noChangeShapeType="1"/>
          </p:cNvSpPr>
          <p:nvPr/>
        </p:nvSpPr>
        <p:spPr bwMode="auto">
          <a:xfrm flipH="1">
            <a:off x="5830888" y="2659063"/>
            <a:ext cx="74612" cy="561975"/>
          </a:xfrm>
          <a:prstGeom prst="line">
            <a:avLst/>
          </a:prstGeom>
          <a:noFill/>
          <a:ln w="19050">
            <a:solidFill>
              <a:srgbClr val="FFCC99"/>
            </a:solidFill>
            <a:round/>
            <a:headEnd/>
            <a:tailEnd/>
          </a:ln>
          <a:effectLst/>
        </p:spPr>
        <p:txBody>
          <a:bodyPr/>
          <a:lstStyle/>
          <a:p>
            <a:endParaRPr lang="en-US"/>
          </a:p>
        </p:txBody>
      </p:sp>
      <p:sp>
        <p:nvSpPr>
          <p:cNvPr id="831505" name="Line 17"/>
          <p:cNvSpPr>
            <a:spLocks noChangeShapeType="1"/>
          </p:cNvSpPr>
          <p:nvPr/>
        </p:nvSpPr>
        <p:spPr bwMode="auto">
          <a:xfrm>
            <a:off x="5838825" y="3213100"/>
            <a:ext cx="217488" cy="646113"/>
          </a:xfrm>
          <a:prstGeom prst="line">
            <a:avLst/>
          </a:prstGeom>
          <a:noFill/>
          <a:ln w="19050">
            <a:solidFill>
              <a:srgbClr val="FFCC99"/>
            </a:solidFill>
            <a:round/>
            <a:headEnd/>
            <a:tailEnd/>
          </a:ln>
          <a:effectLst/>
        </p:spPr>
        <p:txBody>
          <a:bodyPr/>
          <a:lstStyle/>
          <a:p>
            <a:endParaRPr lang="en-US"/>
          </a:p>
        </p:txBody>
      </p:sp>
      <p:sp>
        <p:nvSpPr>
          <p:cNvPr id="831506" name="Line 18"/>
          <p:cNvSpPr>
            <a:spLocks noChangeShapeType="1"/>
          </p:cNvSpPr>
          <p:nvPr/>
        </p:nvSpPr>
        <p:spPr bwMode="auto">
          <a:xfrm>
            <a:off x="5360988" y="2801938"/>
            <a:ext cx="469900" cy="403225"/>
          </a:xfrm>
          <a:prstGeom prst="line">
            <a:avLst/>
          </a:prstGeom>
          <a:noFill/>
          <a:ln w="19050">
            <a:solidFill>
              <a:srgbClr val="FFCC99"/>
            </a:solidFill>
            <a:round/>
            <a:headEnd/>
            <a:tailEnd/>
          </a:ln>
          <a:effectLst/>
        </p:spPr>
        <p:txBody>
          <a:bodyPr/>
          <a:lstStyle/>
          <a:p>
            <a:endParaRPr lang="en-US"/>
          </a:p>
        </p:txBody>
      </p:sp>
      <p:sp>
        <p:nvSpPr>
          <p:cNvPr id="831507" name="Line 19"/>
          <p:cNvSpPr>
            <a:spLocks noChangeShapeType="1"/>
          </p:cNvSpPr>
          <p:nvPr/>
        </p:nvSpPr>
        <p:spPr bwMode="auto">
          <a:xfrm flipV="1">
            <a:off x="5259388" y="3205163"/>
            <a:ext cx="571500" cy="250825"/>
          </a:xfrm>
          <a:prstGeom prst="line">
            <a:avLst/>
          </a:prstGeom>
          <a:noFill/>
          <a:ln w="19050">
            <a:solidFill>
              <a:srgbClr val="FFCC99"/>
            </a:solidFill>
            <a:round/>
            <a:headEnd/>
            <a:tailEnd/>
          </a:ln>
          <a:effectLst/>
        </p:spPr>
        <p:txBody>
          <a:bodyPr/>
          <a:lstStyle/>
          <a:p>
            <a:endParaRPr lang="en-US"/>
          </a:p>
        </p:txBody>
      </p:sp>
      <p:sp>
        <p:nvSpPr>
          <p:cNvPr id="831508" name="Line 20"/>
          <p:cNvSpPr>
            <a:spLocks noChangeShapeType="1"/>
          </p:cNvSpPr>
          <p:nvPr/>
        </p:nvSpPr>
        <p:spPr bwMode="auto">
          <a:xfrm flipV="1">
            <a:off x="5813425" y="3187700"/>
            <a:ext cx="2214563" cy="17463"/>
          </a:xfrm>
          <a:prstGeom prst="line">
            <a:avLst/>
          </a:prstGeom>
          <a:noFill/>
          <a:ln w="19050">
            <a:solidFill>
              <a:srgbClr val="008000"/>
            </a:solidFill>
            <a:round/>
            <a:headEnd/>
            <a:tailEnd/>
          </a:ln>
          <a:effectLst/>
        </p:spPr>
        <p:txBody>
          <a:bodyPr/>
          <a:lstStyle/>
          <a:p>
            <a:endParaRPr lang="en-US"/>
          </a:p>
        </p:txBody>
      </p:sp>
      <p:sp>
        <p:nvSpPr>
          <p:cNvPr id="831509" name="Line 21"/>
          <p:cNvSpPr>
            <a:spLocks noChangeShapeType="1"/>
          </p:cNvSpPr>
          <p:nvPr/>
        </p:nvSpPr>
        <p:spPr bwMode="auto">
          <a:xfrm flipV="1">
            <a:off x="8027988" y="2784475"/>
            <a:ext cx="327025" cy="395288"/>
          </a:xfrm>
          <a:prstGeom prst="line">
            <a:avLst/>
          </a:prstGeom>
          <a:noFill/>
          <a:ln w="19050">
            <a:solidFill>
              <a:srgbClr val="333399"/>
            </a:solidFill>
            <a:round/>
            <a:headEnd/>
            <a:tailEnd/>
          </a:ln>
          <a:effectLst/>
        </p:spPr>
        <p:txBody>
          <a:bodyPr/>
          <a:lstStyle/>
          <a:p>
            <a:endParaRPr lang="en-US"/>
          </a:p>
        </p:txBody>
      </p:sp>
      <p:sp>
        <p:nvSpPr>
          <p:cNvPr id="831510" name="Line 22"/>
          <p:cNvSpPr>
            <a:spLocks noChangeShapeType="1"/>
          </p:cNvSpPr>
          <p:nvPr/>
        </p:nvSpPr>
        <p:spPr bwMode="auto">
          <a:xfrm flipH="1" flipV="1">
            <a:off x="7524750" y="2843213"/>
            <a:ext cx="511175" cy="344487"/>
          </a:xfrm>
          <a:prstGeom prst="line">
            <a:avLst/>
          </a:prstGeom>
          <a:noFill/>
          <a:ln w="19050">
            <a:solidFill>
              <a:srgbClr val="666699"/>
            </a:solidFill>
            <a:round/>
            <a:headEnd/>
            <a:tailEnd/>
          </a:ln>
          <a:effectLst/>
        </p:spPr>
        <p:txBody>
          <a:bodyPr/>
          <a:lstStyle/>
          <a:p>
            <a:endParaRPr lang="en-US"/>
          </a:p>
        </p:txBody>
      </p:sp>
      <p:sp>
        <p:nvSpPr>
          <p:cNvPr id="831511" name="Line 23"/>
          <p:cNvSpPr>
            <a:spLocks noChangeShapeType="1"/>
          </p:cNvSpPr>
          <p:nvPr/>
        </p:nvSpPr>
        <p:spPr bwMode="auto">
          <a:xfrm flipH="1">
            <a:off x="7734300" y="3179763"/>
            <a:ext cx="277813" cy="528637"/>
          </a:xfrm>
          <a:prstGeom prst="line">
            <a:avLst/>
          </a:prstGeom>
          <a:noFill/>
          <a:ln w="19050">
            <a:solidFill>
              <a:srgbClr val="333399"/>
            </a:solidFill>
            <a:round/>
            <a:headEnd/>
            <a:tailEnd/>
          </a:ln>
          <a:effectLst/>
        </p:spPr>
        <p:txBody>
          <a:bodyPr/>
          <a:lstStyle/>
          <a:p>
            <a:endParaRPr lang="en-US"/>
          </a:p>
        </p:txBody>
      </p:sp>
      <p:sp>
        <p:nvSpPr>
          <p:cNvPr id="831512" name="Line 24"/>
          <p:cNvSpPr>
            <a:spLocks noChangeShapeType="1"/>
          </p:cNvSpPr>
          <p:nvPr/>
        </p:nvSpPr>
        <p:spPr bwMode="auto">
          <a:xfrm>
            <a:off x="8027988" y="3179763"/>
            <a:ext cx="360362" cy="503237"/>
          </a:xfrm>
          <a:prstGeom prst="line">
            <a:avLst/>
          </a:prstGeom>
          <a:noFill/>
          <a:ln w="19050">
            <a:solidFill>
              <a:srgbClr val="333399"/>
            </a:solidFill>
            <a:round/>
            <a:headEnd/>
            <a:tailEnd/>
          </a:ln>
          <a:effectLst/>
        </p:spPr>
        <p:txBody>
          <a:bodyPr/>
          <a:lstStyle/>
          <a:p>
            <a:endParaRPr lang="en-US"/>
          </a:p>
        </p:txBody>
      </p:sp>
      <p:sp>
        <p:nvSpPr>
          <p:cNvPr id="831513" name="Line 25"/>
          <p:cNvSpPr>
            <a:spLocks noChangeShapeType="1"/>
          </p:cNvSpPr>
          <p:nvPr/>
        </p:nvSpPr>
        <p:spPr bwMode="auto">
          <a:xfrm flipV="1">
            <a:off x="7532688" y="2776538"/>
            <a:ext cx="814387" cy="58737"/>
          </a:xfrm>
          <a:prstGeom prst="line">
            <a:avLst/>
          </a:prstGeom>
          <a:noFill/>
          <a:ln w="19050">
            <a:solidFill>
              <a:srgbClr val="333399"/>
            </a:solidFill>
            <a:round/>
            <a:headEnd/>
            <a:tailEnd/>
          </a:ln>
          <a:effectLst/>
        </p:spPr>
        <p:txBody>
          <a:bodyPr/>
          <a:lstStyle/>
          <a:p>
            <a:endParaRPr lang="en-US"/>
          </a:p>
        </p:txBody>
      </p:sp>
      <p:sp>
        <p:nvSpPr>
          <p:cNvPr id="831514" name="Line 26"/>
          <p:cNvSpPr>
            <a:spLocks noChangeShapeType="1"/>
          </p:cNvSpPr>
          <p:nvPr/>
        </p:nvSpPr>
        <p:spPr bwMode="auto">
          <a:xfrm flipH="1" flipV="1">
            <a:off x="7532688" y="2852738"/>
            <a:ext cx="211137" cy="855662"/>
          </a:xfrm>
          <a:prstGeom prst="line">
            <a:avLst/>
          </a:prstGeom>
          <a:noFill/>
          <a:ln w="19050">
            <a:solidFill>
              <a:srgbClr val="333399"/>
            </a:solidFill>
            <a:round/>
            <a:headEnd/>
            <a:tailEnd/>
          </a:ln>
          <a:effectLst/>
        </p:spPr>
        <p:txBody>
          <a:bodyPr/>
          <a:lstStyle/>
          <a:p>
            <a:endParaRPr lang="en-US"/>
          </a:p>
        </p:txBody>
      </p:sp>
      <p:sp>
        <p:nvSpPr>
          <p:cNvPr id="831515" name="Line 27"/>
          <p:cNvSpPr>
            <a:spLocks noChangeShapeType="1"/>
          </p:cNvSpPr>
          <p:nvPr/>
        </p:nvSpPr>
        <p:spPr bwMode="auto">
          <a:xfrm>
            <a:off x="7516813" y="2843213"/>
            <a:ext cx="847725" cy="847725"/>
          </a:xfrm>
          <a:prstGeom prst="line">
            <a:avLst/>
          </a:prstGeom>
          <a:noFill/>
          <a:ln w="19050">
            <a:solidFill>
              <a:srgbClr val="333399"/>
            </a:solidFill>
            <a:round/>
            <a:headEnd/>
            <a:tailEnd/>
          </a:ln>
          <a:effectLst/>
        </p:spPr>
        <p:txBody>
          <a:bodyPr/>
          <a:lstStyle/>
          <a:p>
            <a:endParaRPr lang="en-US"/>
          </a:p>
        </p:txBody>
      </p:sp>
      <p:sp>
        <p:nvSpPr>
          <p:cNvPr id="831516" name="Line 28"/>
          <p:cNvSpPr>
            <a:spLocks noChangeShapeType="1"/>
          </p:cNvSpPr>
          <p:nvPr/>
        </p:nvSpPr>
        <p:spPr bwMode="auto">
          <a:xfrm flipV="1">
            <a:off x="5259388" y="2667000"/>
            <a:ext cx="646112" cy="788988"/>
          </a:xfrm>
          <a:prstGeom prst="line">
            <a:avLst/>
          </a:prstGeom>
          <a:noFill/>
          <a:ln w="19050">
            <a:solidFill>
              <a:srgbClr val="FFCC99"/>
            </a:solidFill>
            <a:round/>
            <a:headEnd/>
            <a:tailEnd/>
          </a:ln>
          <a:effectLst/>
        </p:spPr>
        <p:txBody>
          <a:bodyPr/>
          <a:lstStyle/>
          <a:p>
            <a:endParaRPr lang="en-US"/>
          </a:p>
        </p:txBody>
      </p:sp>
      <p:sp>
        <p:nvSpPr>
          <p:cNvPr id="831517" name="Line 29"/>
          <p:cNvSpPr>
            <a:spLocks noChangeShapeType="1"/>
          </p:cNvSpPr>
          <p:nvPr/>
        </p:nvSpPr>
        <p:spPr bwMode="auto">
          <a:xfrm>
            <a:off x="5360988" y="2801938"/>
            <a:ext cx="695325" cy="1057275"/>
          </a:xfrm>
          <a:prstGeom prst="line">
            <a:avLst/>
          </a:prstGeom>
          <a:noFill/>
          <a:ln w="19050">
            <a:solidFill>
              <a:srgbClr val="FFCC99"/>
            </a:solidFill>
            <a:round/>
            <a:headEnd/>
            <a:tailEnd/>
          </a:ln>
          <a:effectLst/>
        </p:spPr>
        <p:txBody>
          <a:bodyPr/>
          <a:lstStyle/>
          <a:p>
            <a:endParaRPr lang="en-US"/>
          </a:p>
        </p:txBody>
      </p:sp>
      <p:sp>
        <p:nvSpPr>
          <p:cNvPr id="831518" name="Line 30"/>
          <p:cNvSpPr>
            <a:spLocks noChangeShapeType="1"/>
          </p:cNvSpPr>
          <p:nvPr/>
        </p:nvSpPr>
        <p:spPr bwMode="auto">
          <a:xfrm flipV="1">
            <a:off x="6048375" y="2852738"/>
            <a:ext cx="1460500" cy="1006475"/>
          </a:xfrm>
          <a:prstGeom prst="line">
            <a:avLst/>
          </a:prstGeom>
          <a:noFill/>
          <a:ln w="19050">
            <a:solidFill>
              <a:srgbClr val="008000"/>
            </a:solidFill>
            <a:round/>
            <a:headEnd/>
            <a:tailEnd/>
          </a:ln>
          <a:effectLst/>
        </p:spPr>
        <p:txBody>
          <a:bodyPr/>
          <a:lstStyle/>
          <a:p>
            <a:endParaRPr lang="en-US"/>
          </a:p>
        </p:txBody>
      </p:sp>
      <p:sp>
        <p:nvSpPr>
          <p:cNvPr id="831519" name="Line 31"/>
          <p:cNvSpPr>
            <a:spLocks noChangeShapeType="1"/>
          </p:cNvSpPr>
          <p:nvPr/>
        </p:nvSpPr>
        <p:spPr bwMode="auto">
          <a:xfrm>
            <a:off x="5872163" y="2659063"/>
            <a:ext cx="1854200" cy="1057275"/>
          </a:xfrm>
          <a:prstGeom prst="line">
            <a:avLst/>
          </a:prstGeom>
          <a:noFill/>
          <a:ln w="19050">
            <a:solidFill>
              <a:srgbClr val="008000"/>
            </a:solidFill>
            <a:round/>
            <a:headEnd/>
            <a:tailEnd/>
          </a:ln>
          <a:effectLst/>
        </p:spPr>
        <p:txBody>
          <a:bodyPr/>
          <a:lstStyle/>
          <a:p>
            <a:endParaRPr lang="en-US"/>
          </a:p>
        </p:txBody>
      </p:sp>
      <p:sp>
        <p:nvSpPr>
          <p:cNvPr id="831521" name="Rectangle 33"/>
          <p:cNvSpPr>
            <a:spLocks noChangeArrowheads="1"/>
          </p:cNvSpPr>
          <p:nvPr/>
        </p:nvSpPr>
        <p:spPr bwMode="auto">
          <a:xfrm>
            <a:off x="5068888" y="2179638"/>
            <a:ext cx="963612" cy="546100"/>
          </a:xfrm>
          <a:prstGeom prst="rect">
            <a:avLst/>
          </a:prstGeom>
          <a:noFill/>
          <a:ln w="9525">
            <a:noFill/>
            <a:miter lim="800000"/>
            <a:headEnd/>
            <a:tailEnd/>
          </a:ln>
          <a:effectLst/>
        </p:spPr>
        <p:txBody>
          <a:bodyPr wrap="none" anchor="ctr"/>
          <a:lstStyle/>
          <a:p>
            <a:pPr algn="ctr"/>
            <a:r>
              <a:rPr lang="en-US" sz="2800"/>
              <a:t>A</a:t>
            </a:r>
          </a:p>
        </p:txBody>
      </p:sp>
      <p:sp>
        <p:nvSpPr>
          <p:cNvPr id="831522" name="Rectangle 34"/>
          <p:cNvSpPr>
            <a:spLocks noChangeArrowheads="1"/>
          </p:cNvSpPr>
          <p:nvPr/>
        </p:nvSpPr>
        <p:spPr bwMode="auto">
          <a:xfrm>
            <a:off x="7183438" y="2133600"/>
            <a:ext cx="963612" cy="546100"/>
          </a:xfrm>
          <a:prstGeom prst="rect">
            <a:avLst/>
          </a:prstGeom>
          <a:noFill/>
          <a:ln w="9525">
            <a:noFill/>
            <a:miter lim="800000"/>
            <a:headEnd/>
            <a:tailEnd/>
          </a:ln>
          <a:effectLst/>
        </p:spPr>
        <p:txBody>
          <a:bodyPr wrap="none" anchor="ctr"/>
          <a:lstStyle/>
          <a:p>
            <a:pPr algn="ctr"/>
            <a:r>
              <a:rPr lang="en-US" sz="2800"/>
              <a:t>B</a:t>
            </a:r>
          </a:p>
        </p:txBody>
      </p:sp>
      <p:sp>
        <p:nvSpPr>
          <p:cNvPr id="35" name="TextBox 34"/>
          <p:cNvSpPr txBox="1"/>
          <p:nvPr/>
        </p:nvSpPr>
        <p:spPr>
          <a:xfrm>
            <a:off x="4411980" y="5768340"/>
            <a:ext cx="4495800" cy="307777"/>
          </a:xfrm>
          <a:prstGeom prst="rect">
            <a:avLst/>
          </a:prstGeom>
          <a:noFill/>
        </p:spPr>
        <p:txBody>
          <a:bodyPr wrap="square" rtlCol="0">
            <a:spAutoFit/>
          </a:bodyPr>
          <a:lstStyle/>
          <a:p>
            <a:pPr algn="r"/>
            <a:r>
              <a:rPr lang="en-US" sz="1400" dirty="0" smtClean="0"/>
              <a:t>Shi &amp; </a:t>
            </a:r>
            <a:r>
              <a:rPr lang="en-US" sz="1400" dirty="0" err="1" smtClean="0"/>
              <a:t>Malik</a:t>
            </a:r>
            <a:r>
              <a:rPr lang="en-US" sz="1400" dirty="0" smtClean="0"/>
              <a:t>, PAMI, 22:888-905, 2000</a:t>
            </a:r>
            <a:endParaRPr lang="en-US" sz="1400" dirty="0"/>
          </a:p>
        </p:txBody>
      </p:sp>
      <p:pic>
        <p:nvPicPr>
          <p:cNvPr id="110617" name="Picture 2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93895" y="4024729"/>
            <a:ext cx="2482056" cy="1707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0119977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3"/>
          <p:cNvSpPr>
            <a:spLocks noGrp="1"/>
          </p:cNvSpPr>
          <p:nvPr>
            <p:ph type="sldNum" sz="quarter" idx="10"/>
          </p:nvPr>
        </p:nvSpPr>
        <p:spPr>
          <a:noFill/>
        </p:spPr>
        <p:txBody>
          <a:bodyPr/>
          <a:lstStyle/>
          <a:p>
            <a:fld id="{9B89EB30-6DF5-4EC2-920F-4F4CDF5128AF}" type="slidenum">
              <a:rPr lang="en-US" smtClean="0"/>
              <a:pPr/>
              <a:t>49</a:t>
            </a:fld>
            <a:endParaRPr lang="en-US" dirty="0" smtClean="0"/>
          </a:p>
        </p:txBody>
      </p:sp>
      <p:sp>
        <p:nvSpPr>
          <p:cNvPr id="136197" name="Rectangle 5"/>
          <p:cNvSpPr>
            <a:spLocks noChangeArrowheads="1"/>
          </p:cNvSpPr>
          <p:nvPr/>
        </p:nvSpPr>
        <p:spPr bwMode="auto">
          <a:xfrm>
            <a:off x="685800" y="2819400"/>
            <a:ext cx="7905750" cy="1143000"/>
          </a:xfrm>
          <a:prstGeom prst="rect">
            <a:avLst/>
          </a:prstGeom>
          <a:solidFill>
            <a:schemeClr val="bg1"/>
          </a:solidFill>
          <a:ln w="9525">
            <a:solidFill>
              <a:schemeClr val="tx1"/>
            </a:solidFill>
            <a:miter lim="800000"/>
            <a:headEnd/>
            <a:tailEnd/>
          </a:ln>
          <a:effectLst>
            <a:outerShdw dist="107763" dir="2700000" algn="ctr" rotWithShape="0">
              <a:schemeClr val="bg2">
                <a:alpha val="50000"/>
              </a:schemeClr>
            </a:outerShdw>
          </a:effectLst>
        </p:spPr>
        <p:txBody>
          <a:bodyPr anchor="ctr"/>
          <a:lstStyle/>
          <a:p>
            <a:pPr algn="ctr">
              <a:defRPr/>
            </a:pPr>
            <a:r>
              <a:rPr lang="zh-CN" altLang="en-US" sz="4400" b="1" dirty="0" smtClean="0">
                <a:solidFill>
                  <a:srgbClr val="FF3300"/>
                </a:solidFill>
                <a:latin typeface="+mj-ea"/>
                <a:ea typeface="+mj-ea"/>
                <a:cs typeface="Arial" charset="0"/>
              </a:rPr>
              <a:t>谢谢同学们！</a:t>
            </a:r>
            <a:endParaRPr lang="zh-CN" altLang="en-US" sz="4400" b="1" dirty="0">
              <a:solidFill>
                <a:srgbClr val="FF3300"/>
              </a:solidFill>
              <a:latin typeface="+mj-ea"/>
              <a:ea typeface="+mj-ea"/>
              <a:cs typeface="Arial" charset="0"/>
            </a:endParaRPr>
          </a:p>
        </p:txBody>
      </p:sp>
    </p:spTree>
    <p:extLst>
      <p:ext uri="{BB962C8B-B14F-4D97-AF65-F5344CB8AC3E}">
        <p14:creationId xmlns:p14="http://schemas.microsoft.com/office/powerpoint/2010/main" val="30997062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5</a:t>
            </a:fld>
            <a:endParaRPr lang="en-US"/>
          </a:p>
        </p:txBody>
      </p:sp>
      <p:sp>
        <p:nvSpPr>
          <p:cNvPr id="5" name="标题 1"/>
          <p:cNvSpPr>
            <a:spLocks noGrp="1"/>
          </p:cNvSpPr>
          <p:nvPr>
            <p:ph type="title"/>
          </p:nvPr>
        </p:nvSpPr>
        <p:spPr>
          <a:xfrm>
            <a:off x="457200" y="556578"/>
            <a:ext cx="8229600" cy="548322"/>
          </a:xfrm>
        </p:spPr>
        <p:txBody>
          <a:bodyPr/>
          <a:lstStyle/>
          <a:p>
            <a:r>
              <a:rPr lang="zh-CN" altLang="en-US" b="1" dirty="0"/>
              <a:t>关于第二次编程作业的</a:t>
            </a:r>
            <a:r>
              <a:rPr lang="zh-CN" altLang="en-US" b="1" dirty="0" smtClean="0"/>
              <a:t>反馈 </a:t>
            </a:r>
            <a:r>
              <a:rPr lang="en-US" altLang="zh-CN" b="1" dirty="0" smtClean="0"/>
              <a:t>(III)</a:t>
            </a:r>
            <a:endParaRPr lang="zh-CN" altLang="en-US" dirty="0"/>
          </a:p>
        </p:txBody>
      </p:sp>
      <p:sp>
        <p:nvSpPr>
          <p:cNvPr id="6" name="矩形 5"/>
          <p:cNvSpPr/>
          <p:nvPr/>
        </p:nvSpPr>
        <p:spPr>
          <a:xfrm>
            <a:off x="924673" y="1686158"/>
            <a:ext cx="7459039" cy="3323987"/>
          </a:xfrm>
          <a:prstGeom prst="rect">
            <a:avLst/>
          </a:prstGeom>
        </p:spPr>
        <p:txBody>
          <a:bodyPr wrap="square">
            <a:spAutoFit/>
          </a:bodyPr>
          <a:lstStyle/>
          <a:p>
            <a:pPr lvl="0" algn="just">
              <a:lnSpc>
                <a:spcPct val="150000"/>
              </a:lnSpc>
              <a:spcAft>
                <a:spcPts val="0"/>
              </a:spcAft>
            </a:pPr>
            <a:r>
              <a:rPr lang="zh-CN" altLang="en-US" b="1" kern="100" dirty="0" smtClean="0">
                <a:latin typeface="Calibri" panose="020F0502020204030204" pitchFamily="34" charset="0"/>
                <a:ea typeface="宋体" panose="02010600030101010101" pitchFamily="2" charset="-122"/>
                <a:cs typeface="Times New Roman" panose="02020603050405020304" pitchFamily="18" charset="0"/>
              </a:rPr>
              <a:t>二 </a:t>
            </a:r>
            <a:r>
              <a:rPr lang="zh-CN" altLang="zh-CN" b="1" kern="100" dirty="0" smtClean="0">
                <a:latin typeface="Calibri" panose="020F0502020204030204" pitchFamily="34" charset="0"/>
                <a:ea typeface="宋体" panose="02010600030101010101" pitchFamily="2" charset="-122"/>
                <a:cs typeface="Times New Roman" panose="02020603050405020304" pitchFamily="18" charset="0"/>
              </a:rPr>
              <a:t>报告</a:t>
            </a:r>
            <a:r>
              <a:rPr lang="zh-CN" altLang="zh-CN" b="1" kern="100" dirty="0">
                <a:latin typeface="Calibri" panose="020F0502020204030204" pitchFamily="34" charset="0"/>
                <a:ea typeface="宋体" panose="02010600030101010101" pitchFamily="2" charset="-122"/>
                <a:cs typeface="Times New Roman" panose="02020603050405020304" pitchFamily="18" charset="0"/>
              </a:rPr>
              <a:t>问题</a:t>
            </a:r>
            <a:endParaRPr lang="zh-CN" altLang="zh-CN" sz="1600" b="1" kern="100" dirty="0">
              <a:latin typeface="Calibri" panose="020F0502020204030204" pitchFamily="34" charset="0"/>
              <a:ea typeface="宋体" panose="02010600030101010101" pitchFamily="2" charset="-122"/>
              <a:cs typeface="Times New Roman" panose="02020603050405020304" pitchFamily="18" charset="0"/>
            </a:endParaRPr>
          </a:p>
          <a:p>
            <a:pPr lvl="0" algn="just">
              <a:lnSpc>
                <a:spcPct val="150000"/>
              </a:lnSpc>
              <a:spcAft>
                <a:spcPts val="0"/>
              </a:spcAft>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结果展示问题：</a:t>
            </a:r>
            <a:endParaRPr lang="zh-CN" altLang="zh-CN" sz="1600" b="1" kern="100" dirty="0">
              <a:latin typeface="Calibri" panose="020F0502020204030204" pitchFamily="34" charset="0"/>
              <a:ea typeface="宋体" panose="02010600030101010101" pitchFamily="2" charset="-122"/>
              <a:cs typeface="Times New Roman" panose="02020603050405020304" pitchFamily="18" charset="0"/>
            </a:endParaRPr>
          </a:p>
          <a:p>
            <a:pPr marL="342900" lvl="0" indent="-342900" algn="just">
              <a:lnSpc>
                <a:spcPct val="150000"/>
              </a:lnSpc>
              <a:spcAft>
                <a:spcPts val="0"/>
              </a:spcAft>
              <a:buFont typeface="+mj-lt"/>
              <a:buAutoNum type="arabicPeriod"/>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请将图片结果粘贴在报告中，而不仅仅是保存在文件夹中。</a:t>
            </a:r>
            <a:endParaRPr lang="zh-CN" altLang="zh-CN" sz="1600" b="1" kern="100" dirty="0">
              <a:latin typeface="Calibri" panose="020F0502020204030204" pitchFamily="34" charset="0"/>
              <a:ea typeface="宋体" panose="02010600030101010101" pitchFamily="2" charset="-122"/>
              <a:cs typeface="Times New Roman" panose="02020603050405020304" pitchFamily="18" charset="0"/>
            </a:endParaRPr>
          </a:p>
          <a:p>
            <a:pPr marL="342900" lvl="0" indent="-342900" algn="just">
              <a:lnSpc>
                <a:spcPct val="150000"/>
              </a:lnSpc>
              <a:spcAft>
                <a:spcPts val="0"/>
              </a:spcAft>
              <a:buFont typeface="+mj-lt"/>
              <a:buAutoNum type="arabicPeriod"/>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图片结果较多，请注意有逻辑地排放，不要一页放一幅图，一次性放</a:t>
            </a:r>
            <a:r>
              <a:rPr lang="en-US" altLang="zh-CN" b="1" kern="100" dirty="0">
                <a:latin typeface="Calibri" panose="020F0502020204030204" pitchFamily="34" charset="0"/>
                <a:ea typeface="宋体" panose="02010600030101010101" pitchFamily="2" charset="-122"/>
                <a:cs typeface="Times New Roman" panose="02020603050405020304" pitchFamily="18" charset="0"/>
              </a:rPr>
              <a:t>20</a:t>
            </a:r>
            <a:r>
              <a:rPr lang="zh-CN" altLang="zh-CN" b="1" kern="100" dirty="0">
                <a:latin typeface="Calibri" panose="020F0502020204030204" pitchFamily="34" charset="0"/>
                <a:ea typeface="宋体" panose="02010600030101010101" pitchFamily="2" charset="-122"/>
                <a:cs typeface="Times New Roman" panose="02020603050405020304" pitchFamily="18" charset="0"/>
              </a:rPr>
              <a:t>几页的情况，影响结果展示。</a:t>
            </a:r>
            <a:endParaRPr lang="zh-CN" altLang="zh-CN" sz="1600" b="1" kern="100" dirty="0">
              <a:latin typeface="Calibri" panose="020F0502020204030204" pitchFamily="34" charset="0"/>
              <a:ea typeface="宋体" panose="02010600030101010101" pitchFamily="2" charset="-122"/>
              <a:cs typeface="Times New Roman" panose="02020603050405020304" pitchFamily="18" charset="0"/>
            </a:endParaRPr>
          </a:p>
          <a:p>
            <a:pPr marL="342900" lvl="0" indent="-342900" algn="just">
              <a:lnSpc>
                <a:spcPct val="150000"/>
              </a:lnSpc>
              <a:spcAft>
                <a:spcPts val="0"/>
              </a:spcAft>
              <a:buFont typeface="+mj-lt"/>
              <a:buAutoNum type="arabicPeriod"/>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图片结果需进行图例说明，以便理解。</a:t>
            </a:r>
            <a:endParaRPr lang="zh-CN" altLang="zh-CN" sz="1600" b="1" kern="100" dirty="0">
              <a:latin typeface="Calibri" panose="020F0502020204030204" pitchFamily="34" charset="0"/>
              <a:ea typeface="宋体" panose="02010600030101010101" pitchFamily="2" charset="-122"/>
              <a:cs typeface="Times New Roman" panose="02020603050405020304" pitchFamily="18" charset="0"/>
            </a:endParaRPr>
          </a:p>
          <a:p>
            <a:pPr marL="342900" lvl="0" indent="-342900" algn="just">
              <a:lnSpc>
                <a:spcPct val="150000"/>
              </a:lnSpc>
              <a:spcAft>
                <a:spcPts val="0"/>
              </a:spcAft>
              <a:buFont typeface="+mj-lt"/>
              <a:buAutoNum type="arabicPeriod"/>
            </a:pPr>
            <a:r>
              <a:rPr lang="zh-CN" altLang="zh-CN" b="1" kern="100" dirty="0">
                <a:latin typeface="Calibri" panose="020F0502020204030204" pitchFamily="34" charset="0"/>
                <a:ea typeface="宋体" panose="02010600030101010101" pitchFamily="2" charset="-122"/>
                <a:cs typeface="Times New Roman" panose="02020603050405020304" pitchFamily="18" charset="0"/>
              </a:rPr>
              <a:t>图片结果应粘贴原图，无需截图无关的部分（比如桌面）。</a:t>
            </a:r>
            <a:endParaRPr lang="zh-CN" altLang="zh-CN" sz="1600" b="1" kern="100" dirty="0">
              <a:effectLst/>
              <a:latin typeface="Calibri" panose="020F0502020204030204" pitchFamily="34"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799164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lide Number Placeholder 3"/>
          <p:cNvSpPr>
            <a:spLocks noGrp="1"/>
          </p:cNvSpPr>
          <p:nvPr>
            <p:ph type="sldNum" sz="quarter" idx="10"/>
          </p:nvPr>
        </p:nvSpPr>
        <p:spPr>
          <a:noFill/>
        </p:spPr>
        <p:txBody>
          <a:bodyPr/>
          <a:lstStyle/>
          <a:p>
            <a:fld id="{9608B97C-D8CF-4567-8C21-60B4BAEF22BF}" type="slidenum">
              <a:rPr lang="en-US" smtClean="0"/>
              <a:pPr/>
              <a:t>6</a:t>
            </a:fld>
            <a:endParaRPr lang="en-US" dirty="0"/>
          </a:p>
        </p:txBody>
      </p:sp>
      <p:sp>
        <p:nvSpPr>
          <p:cNvPr id="3075" name="Rectangle 2"/>
          <p:cNvSpPr>
            <a:spLocks noGrp="1" noChangeArrowheads="1"/>
          </p:cNvSpPr>
          <p:nvPr>
            <p:ph type="title"/>
          </p:nvPr>
        </p:nvSpPr>
        <p:spPr bwMode="auto">
          <a:xfrm>
            <a:off x="381000" y="571500"/>
            <a:ext cx="8229600" cy="548640"/>
          </a:xfrm>
          <a:solidFill>
            <a:srgbClr val="FFFFFF"/>
          </a:solidFill>
          <a:ln>
            <a:miter lim="800000"/>
            <a:headEnd/>
            <a:tailEnd/>
          </a:ln>
        </p:spPr>
        <p:txBody>
          <a:bodyPr vert="horz" wrap="square" lIns="91440" tIns="45720" rIns="91440" bIns="45720" numCol="1" anchor="t" anchorCtr="0" compatLnSpc="1">
            <a:prstTxWarp prst="textNoShape">
              <a:avLst/>
            </a:prstTxWarp>
          </a:bodyPr>
          <a:lstStyle/>
          <a:p>
            <a:pPr eaLnBrk="1" hangingPunct="1"/>
            <a:r>
              <a:rPr lang="zh-CN" altLang="en-US" sz="2600" b="1" dirty="0"/>
              <a:t>内容</a:t>
            </a:r>
            <a:r>
              <a:rPr lang="zh-CN" altLang="en-US" sz="2600" b="1" dirty="0" smtClean="0"/>
              <a:t>提要</a:t>
            </a:r>
            <a:endParaRPr lang="en-US" sz="2600" b="1" dirty="0"/>
          </a:p>
        </p:txBody>
      </p:sp>
      <p:sp>
        <p:nvSpPr>
          <p:cNvPr id="3076" name="Rectangle 3"/>
          <p:cNvSpPr>
            <a:spLocks noGrp="1" noChangeArrowheads="1"/>
          </p:cNvSpPr>
          <p:nvPr>
            <p:ph type="body" idx="1"/>
          </p:nvPr>
        </p:nvSpPr>
        <p:spPr bwMode="auto">
          <a:xfrm>
            <a:off x="2260050" y="1222624"/>
            <a:ext cx="4983231" cy="3111617"/>
          </a:xfrm>
          <a:solidFill>
            <a:srgbClr val="FFFFFF"/>
          </a:solidFill>
          <a:ln>
            <a:miter lim="800000"/>
            <a:headEnd/>
            <a:tailEnd/>
          </a:ln>
        </p:spPr>
        <p:txBody>
          <a:bodyPr vert="horz" wrap="square" lIns="91440" tIns="45720" rIns="91440" bIns="45720" numCol="1" anchor="t" anchorCtr="0" compatLnSpc="1">
            <a:prstTxWarp prst="textNoShape">
              <a:avLst/>
            </a:prstTxWarp>
          </a:bodyPr>
          <a:lstStyle/>
          <a:p>
            <a:pPr algn="just" eaLnBrk="1" hangingPunct="1">
              <a:lnSpc>
                <a:spcPct val="200000"/>
              </a:lnSpc>
            </a:pPr>
            <a:r>
              <a:rPr lang="zh-CN" altLang="en-US" dirty="0" smtClean="0"/>
              <a:t>图像的</a:t>
            </a:r>
            <a:r>
              <a:rPr lang="zh-CN" altLang="en-US" dirty="0" smtClean="0"/>
              <a:t>奇异值分解与逼近</a:t>
            </a:r>
            <a:endParaRPr lang="en-US" altLang="zh-CN" dirty="0" smtClean="0"/>
          </a:p>
          <a:p>
            <a:pPr algn="just" eaLnBrk="1" hangingPunct="1">
              <a:lnSpc>
                <a:spcPct val="200000"/>
              </a:lnSpc>
            </a:pPr>
            <a:r>
              <a:rPr lang="zh-CN" altLang="en-US" dirty="0"/>
              <a:t>图像的统计描述的基本概念</a:t>
            </a:r>
            <a:endParaRPr lang="en-US" altLang="zh-CN" dirty="0"/>
          </a:p>
          <a:p>
            <a:pPr algn="just" eaLnBrk="1" hangingPunct="1">
              <a:lnSpc>
                <a:spcPct val="200000"/>
              </a:lnSpc>
            </a:pPr>
            <a:r>
              <a:rPr lang="zh-CN" altLang="en-US" dirty="0" smtClean="0"/>
              <a:t>概率论</a:t>
            </a:r>
            <a:r>
              <a:rPr lang="zh-CN" altLang="en-US" dirty="0"/>
              <a:t>基础 </a:t>
            </a:r>
            <a:r>
              <a:rPr lang="en-US" altLang="zh-CN" dirty="0"/>
              <a:t>(</a:t>
            </a:r>
            <a:r>
              <a:rPr lang="zh-CN" altLang="en-US" dirty="0"/>
              <a:t>复习</a:t>
            </a:r>
            <a:r>
              <a:rPr lang="en-US" altLang="zh-CN" dirty="0"/>
              <a:t>)</a:t>
            </a:r>
          </a:p>
          <a:p>
            <a:pPr algn="just" eaLnBrk="1" hangingPunct="1">
              <a:lnSpc>
                <a:spcPct val="200000"/>
              </a:lnSpc>
            </a:pPr>
            <a:r>
              <a:rPr lang="zh-CN" altLang="en-US" dirty="0" smtClean="0"/>
              <a:t>随机变量和随机过程 </a:t>
            </a:r>
            <a:r>
              <a:rPr lang="en-US" altLang="zh-CN" dirty="0" smtClean="0"/>
              <a:t>(</a:t>
            </a:r>
            <a:r>
              <a:rPr lang="zh-CN" altLang="en-US" dirty="0" smtClean="0"/>
              <a:t>复习</a:t>
            </a:r>
            <a:r>
              <a:rPr lang="en-US" altLang="zh-CN" dirty="0" smtClean="0"/>
              <a:t>)</a:t>
            </a:r>
            <a:endParaRPr lang="en-US" altLang="zh-CN" dirty="0"/>
          </a:p>
          <a:p>
            <a:pPr algn="just" eaLnBrk="1" hangingPunct="1">
              <a:lnSpc>
                <a:spcPct val="200000"/>
              </a:lnSpc>
            </a:pPr>
            <a:r>
              <a:rPr lang="zh-CN" altLang="en-US" dirty="0" smtClean="0"/>
              <a:t>随机场的基本</a:t>
            </a:r>
            <a:r>
              <a:rPr lang="zh-CN" altLang="en-US" dirty="0" smtClean="0"/>
              <a:t>概念</a:t>
            </a:r>
            <a:endParaRPr lang="en-US" altLang="zh-CN" dirty="0" smtClean="0"/>
          </a:p>
          <a:p>
            <a:pPr algn="just" eaLnBrk="1" hangingPunct="1">
              <a:lnSpc>
                <a:spcPct val="200000"/>
              </a:lnSpc>
            </a:pPr>
            <a:r>
              <a:rPr lang="zh-CN" altLang="en-US" dirty="0" smtClean="0"/>
              <a:t>图像的空间域模型</a:t>
            </a:r>
            <a:endParaRPr lang="en-US" altLang="zh-CN" dirty="0" smtClean="0"/>
          </a:p>
          <a:p>
            <a:pPr algn="just" eaLnBrk="1" hangingPunct="1">
              <a:lnSpc>
                <a:spcPct val="250000"/>
              </a:lnSpc>
            </a:pPr>
            <a:endParaRPr lang="en-US" dirty="0"/>
          </a:p>
        </p:txBody>
      </p:sp>
    </p:spTree>
    <p:extLst>
      <p:ext uri="{BB962C8B-B14F-4D97-AF65-F5344CB8AC3E}">
        <p14:creationId xmlns:p14="http://schemas.microsoft.com/office/powerpoint/2010/main" val="6429511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lide Number Placeholder 3"/>
          <p:cNvSpPr>
            <a:spLocks noGrp="1"/>
          </p:cNvSpPr>
          <p:nvPr>
            <p:ph type="sldNum" sz="quarter" idx="10"/>
          </p:nvPr>
        </p:nvSpPr>
        <p:spPr>
          <a:noFill/>
        </p:spPr>
        <p:txBody>
          <a:bodyPr/>
          <a:lstStyle/>
          <a:p>
            <a:fld id="{9608B97C-D8CF-4567-8C21-60B4BAEF22BF}" type="slidenum">
              <a:rPr lang="en-US" smtClean="0"/>
              <a:pPr/>
              <a:t>7</a:t>
            </a:fld>
            <a:endParaRPr lang="en-US" dirty="0"/>
          </a:p>
        </p:txBody>
      </p:sp>
      <p:sp>
        <p:nvSpPr>
          <p:cNvPr id="3076" name="Rectangle 3"/>
          <p:cNvSpPr>
            <a:spLocks noGrp="1" noChangeArrowheads="1"/>
          </p:cNvSpPr>
          <p:nvPr>
            <p:ph type="body" idx="1"/>
          </p:nvPr>
        </p:nvSpPr>
        <p:spPr bwMode="auto">
          <a:xfrm>
            <a:off x="2260050" y="1222624"/>
            <a:ext cx="4983231" cy="3111617"/>
          </a:xfrm>
          <a:solidFill>
            <a:srgbClr val="FFFFFF"/>
          </a:solidFill>
          <a:ln>
            <a:miter lim="800000"/>
            <a:headEnd/>
            <a:tailEnd/>
          </a:ln>
        </p:spPr>
        <p:txBody>
          <a:bodyPr vert="horz" wrap="square" lIns="91440" tIns="45720" rIns="91440" bIns="45720" numCol="1" anchor="t" anchorCtr="0" compatLnSpc="1">
            <a:prstTxWarp prst="textNoShape">
              <a:avLst/>
            </a:prstTxWarp>
          </a:bodyPr>
          <a:lstStyle/>
          <a:p>
            <a:pPr algn="just" eaLnBrk="1" hangingPunct="1">
              <a:lnSpc>
                <a:spcPct val="200000"/>
              </a:lnSpc>
            </a:pPr>
            <a:r>
              <a:rPr lang="zh-CN" altLang="en-US" dirty="0" smtClean="0"/>
              <a:t>图像的</a:t>
            </a:r>
            <a:r>
              <a:rPr lang="zh-CN" altLang="en-US" dirty="0" smtClean="0"/>
              <a:t>奇异值分解与逼近</a:t>
            </a:r>
            <a:endParaRPr lang="en-US" altLang="zh-CN" dirty="0" smtClean="0"/>
          </a:p>
          <a:p>
            <a:pPr algn="just" eaLnBrk="1" hangingPunct="1">
              <a:lnSpc>
                <a:spcPct val="200000"/>
              </a:lnSpc>
            </a:pPr>
            <a:r>
              <a:rPr lang="zh-CN" altLang="en-US" dirty="0">
                <a:solidFill>
                  <a:schemeClr val="bg1">
                    <a:lumMod val="85000"/>
                  </a:schemeClr>
                </a:solidFill>
              </a:rPr>
              <a:t>图像的统计描述的基本概念</a:t>
            </a:r>
            <a:endParaRPr lang="en-US" altLang="zh-CN" dirty="0">
              <a:solidFill>
                <a:schemeClr val="bg1">
                  <a:lumMod val="85000"/>
                </a:schemeClr>
              </a:solidFill>
            </a:endParaRPr>
          </a:p>
          <a:p>
            <a:pPr algn="just" eaLnBrk="1" hangingPunct="1">
              <a:lnSpc>
                <a:spcPct val="200000"/>
              </a:lnSpc>
            </a:pPr>
            <a:r>
              <a:rPr lang="zh-CN" altLang="en-US" dirty="0" smtClean="0">
                <a:solidFill>
                  <a:schemeClr val="bg1">
                    <a:lumMod val="85000"/>
                  </a:schemeClr>
                </a:solidFill>
              </a:rPr>
              <a:t>概率论</a:t>
            </a:r>
            <a:r>
              <a:rPr lang="zh-CN" altLang="en-US" dirty="0">
                <a:solidFill>
                  <a:schemeClr val="bg1">
                    <a:lumMod val="85000"/>
                  </a:schemeClr>
                </a:solidFill>
              </a:rPr>
              <a:t>基础 </a:t>
            </a:r>
            <a:r>
              <a:rPr lang="en-US" altLang="zh-CN" dirty="0">
                <a:solidFill>
                  <a:schemeClr val="bg1">
                    <a:lumMod val="85000"/>
                  </a:schemeClr>
                </a:solidFill>
              </a:rPr>
              <a:t>(</a:t>
            </a:r>
            <a:r>
              <a:rPr lang="zh-CN" altLang="en-US" dirty="0">
                <a:solidFill>
                  <a:schemeClr val="bg1">
                    <a:lumMod val="85000"/>
                  </a:schemeClr>
                </a:solidFill>
              </a:rPr>
              <a:t>复习</a:t>
            </a:r>
            <a:r>
              <a:rPr lang="en-US" altLang="zh-CN" dirty="0">
                <a:solidFill>
                  <a:schemeClr val="bg1">
                    <a:lumMod val="85000"/>
                  </a:schemeClr>
                </a:solidFill>
              </a:rPr>
              <a:t>)</a:t>
            </a:r>
          </a:p>
          <a:p>
            <a:pPr algn="just" eaLnBrk="1" hangingPunct="1">
              <a:lnSpc>
                <a:spcPct val="200000"/>
              </a:lnSpc>
            </a:pPr>
            <a:r>
              <a:rPr lang="zh-CN" altLang="en-US" dirty="0" smtClean="0">
                <a:solidFill>
                  <a:schemeClr val="bg1">
                    <a:lumMod val="85000"/>
                  </a:schemeClr>
                </a:solidFill>
              </a:rPr>
              <a:t>随机变量和随机过程 </a:t>
            </a:r>
            <a:r>
              <a:rPr lang="en-US" altLang="zh-CN" dirty="0" smtClean="0">
                <a:solidFill>
                  <a:schemeClr val="bg1">
                    <a:lumMod val="85000"/>
                  </a:schemeClr>
                </a:solidFill>
              </a:rPr>
              <a:t>(</a:t>
            </a:r>
            <a:r>
              <a:rPr lang="zh-CN" altLang="en-US" dirty="0" smtClean="0">
                <a:solidFill>
                  <a:schemeClr val="bg1">
                    <a:lumMod val="85000"/>
                  </a:schemeClr>
                </a:solidFill>
              </a:rPr>
              <a:t>复习</a:t>
            </a:r>
            <a:r>
              <a:rPr lang="en-US" altLang="zh-CN" dirty="0" smtClean="0">
                <a:solidFill>
                  <a:schemeClr val="bg1">
                    <a:lumMod val="85000"/>
                  </a:schemeClr>
                </a:solidFill>
              </a:rPr>
              <a:t>)</a:t>
            </a:r>
            <a:endParaRPr lang="en-US" altLang="zh-CN" dirty="0">
              <a:solidFill>
                <a:schemeClr val="bg1">
                  <a:lumMod val="85000"/>
                </a:schemeClr>
              </a:solidFill>
            </a:endParaRPr>
          </a:p>
          <a:p>
            <a:pPr algn="just" eaLnBrk="1" hangingPunct="1">
              <a:lnSpc>
                <a:spcPct val="200000"/>
              </a:lnSpc>
            </a:pPr>
            <a:r>
              <a:rPr lang="zh-CN" altLang="en-US" dirty="0" smtClean="0">
                <a:solidFill>
                  <a:schemeClr val="bg1">
                    <a:lumMod val="85000"/>
                  </a:schemeClr>
                </a:solidFill>
              </a:rPr>
              <a:t>随机场的基本</a:t>
            </a:r>
            <a:r>
              <a:rPr lang="zh-CN" altLang="en-US" dirty="0" smtClean="0">
                <a:solidFill>
                  <a:schemeClr val="bg1">
                    <a:lumMod val="85000"/>
                  </a:schemeClr>
                </a:solidFill>
              </a:rPr>
              <a:t>概念</a:t>
            </a:r>
            <a:endParaRPr lang="en-US" altLang="zh-CN" dirty="0" smtClean="0">
              <a:solidFill>
                <a:schemeClr val="bg1">
                  <a:lumMod val="85000"/>
                </a:schemeClr>
              </a:solidFill>
            </a:endParaRPr>
          </a:p>
          <a:p>
            <a:pPr algn="just" eaLnBrk="1" hangingPunct="1">
              <a:lnSpc>
                <a:spcPct val="200000"/>
              </a:lnSpc>
            </a:pPr>
            <a:r>
              <a:rPr lang="zh-CN" altLang="en-US" dirty="0" smtClean="0">
                <a:solidFill>
                  <a:schemeClr val="bg1">
                    <a:lumMod val="85000"/>
                  </a:schemeClr>
                </a:solidFill>
              </a:rPr>
              <a:t>图像的空间域模型</a:t>
            </a:r>
            <a:endParaRPr lang="en-US" altLang="zh-CN" dirty="0" smtClean="0">
              <a:solidFill>
                <a:schemeClr val="bg1">
                  <a:lumMod val="85000"/>
                </a:schemeClr>
              </a:solidFill>
            </a:endParaRPr>
          </a:p>
          <a:p>
            <a:pPr algn="just" eaLnBrk="1" hangingPunct="1">
              <a:lnSpc>
                <a:spcPct val="250000"/>
              </a:lnSpc>
            </a:pPr>
            <a:endParaRPr lang="en-US" dirty="0"/>
          </a:p>
        </p:txBody>
      </p:sp>
    </p:spTree>
    <p:extLst>
      <p:ext uri="{BB962C8B-B14F-4D97-AF65-F5344CB8AC3E}">
        <p14:creationId xmlns:p14="http://schemas.microsoft.com/office/powerpoint/2010/main" val="205791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奇异值分解 </a:t>
            </a:r>
            <a:r>
              <a:rPr lang="en-US" altLang="zh-CN" b="1" dirty="0" smtClean="0"/>
              <a:t>(I)</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8</a:t>
            </a:fld>
            <a:endParaRPr lang="en-US"/>
          </a:p>
        </p:txBody>
      </p:sp>
      <p:graphicFrame>
        <p:nvGraphicFramePr>
          <p:cNvPr id="3" name="对象 2"/>
          <p:cNvGraphicFramePr>
            <a:graphicFrameLocks noChangeAspect="1"/>
          </p:cNvGraphicFramePr>
          <p:nvPr>
            <p:extLst>
              <p:ext uri="{D42A27DB-BD31-4B8C-83A1-F6EECF244321}">
                <p14:modId xmlns:p14="http://schemas.microsoft.com/office/powerpoint/2010/main" val="674967029"/>
              </p:ext>
            </p:extLst>
          </p:nvPr>
        </p:nvGraphicFramePr>
        <p:xfrm>
          <a:off x="1814735" y="1558640"/>
          <a:ext cx="5722492" cy="646609"/>
        </p:xfrm>
        <a:graphic>
          <a:graphicData uri="http://schemas.openxmlformats.org/presentationml/2006/ole">
            <mc:AlternateContent xmlns:mc="http://schemas.openxmlformats.org/markup-compatibility/2006">
              <mc:Choice xmlns:v="urn:schemas-microsoft-com:vml" Requires="v">
                <p:oleObj spid="_x0000_s79106" name="Equation" r:id="rId3" imgW="2247840" imgH="253800" progId="Equation.DSMT4">
                  <p:embed/>
                </p:oleObj>
              </mc:Choice>
              <mc:Fallback>
                <p:oleObj name="Equation" r:id="rId3" imgW="2247840" imgH="253800" progId="Equation.DSMT4">
                  <p:embed/>
                  <p:pic>
                    <p:nvPicPr>
                      <p:cNvPr id="0" name=""/>
                      <p:cNvPicPr/>
                      <p:nvPr/>
                    </p:nvPicPr>
                    <p:blipFill>
                      <a:blip r:embed="rId4"/>
                      <a:stretch>
                        <a:fillRect/>
                      </a:stretch>
                    </p:blipFill>
                    <p:spPr>
                      <a:xfrm>
                        <a:off x="1814735" y="1558640"/>
                        <a:ext cx="5722492" cy="646609"/>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609426141"/>
              </p:ext>
            </p:extLst>
          </p:nvPr>
        </p:nvGraphicFramePr>
        <p:xfrm>
          <a:off x="2775792" y="2458371"/>
          <a:ext cx="2813350" cy="834766"/>
        </p:xfrm>
        <a:graphic>
          <a:graphicData uri="http://schemas.openxmlformats.org/presentationml/2006/ole">
            <mc:AlternateContent xmlns:mc="http://schemas.openxmlformats.org/markup-compatibility/2006">
              <mc:Choice xmlns:v="urn:schemas-microsoft-com:vml" Requires="v">
                <p:oleObj spid="_x0000_s79107" name="Equation" r:id="rId5" imgW="685800" imgH="203040" progId="Equation.DSMT4">
                  <p:embed/>
                </p:oleObj>
              </mc:Choice>
              <mc:Fallback>
                <p:oleObj name="Equation" r:id="rId5" imgW="685800" imgH="203040" progId="Equation.DSMT4">
                  <p:embed/>
                  <p:pic>
                    <p:nvPicPr>
                      <p:cNvPr id="0" name=""/>
                      <p:cNvPicPr/>
                      <p:nvPr/>
                    </p:nvPicPr>
                    <p:blipFill>
                      <a:blip r:embed="rId6"/>
                      <a:stretch>
                        <a:fillRect/>
                      </a:stretch>
                    </p:blipFill>
                    <p:spPr>
                      <a:xfrm>
                        <a:off x="2775792" y="2458371"/>
                        <a:ext cx="2813350" cy="834766"/>
                      </a:xfrm>
                      <a:prstGeom prst="rect">
                        <a:avLst/>
                      </a:prstGeom>
                      <a:ln w="25400">
                        <a:solidFill>
                          <a:srgbClr val="FF0000"/>
                        </a:solidFill>
                      </a:ln>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754177349"/>
              </p:ext>
            </p:extLst>
          </p:nvPr>
        </p:nvGraphicFramePr>
        <p:xfrm>
          <a:off x="737082" y="3546260"/>
          <a:ext cx="8021637" cy="1973263"/>
        </p:xfrm>
        <a:graphic>
          <a:graphicData uri="http://schemas.openxmlformats.org/presentationml/2006/ole">
            <mc:AlternateContent xmlns:mc="http://schemas.openxmlformats.org/markup-compatibility/2006">
              <mc:Choice xmlns:v="urn:schemas-microsoft-com:vml" Requires="v">
                <p:oleObj spid="_x0000_s79108" name="Equation" r:id="rId7" imgW="3924000" imgH="965160" progId="Equation.DSMT4">
                  <p:embed/>
                </p:oleObj>
              </mc:Choice>
              <mc:Fallback>
                <p:oleObj name="Equation" r:id="rId7" imgW="3924000" imgH="965160" progId="Equation.DSMT4">
                  <p:embed/>
                  <p:pic>
                    <p:nvPicPr>
                      <p:cNvPr id="0" name=""/>
                      <p:cNvPicPr/>
                      <p:nvPr/>
                    </p:nvPicPr>
                    <p:blipFill>
                      <a:blip r:embed="rId8"/>
                      <a:stretch>
                        <a:fillRect/>
                      </a:stretch>
                    </p:blipFill>
                    <p:spPr>
                      <a:xfrm>
                        <a:off x="737082" y="3546260"/>
                        <a:ext cx="8021637" cy="1973263"/>
                      </a:xfrm>
                      <a:prstGeom prst="rect">
                        <a:avLst/>
                      </a:prstGeom>
                    </p:spPr>
                  </p:pic>
                </p:oleObj>
              </mc:Fallback>
            </mc:AlternateContent>
          </a:graphicData>
        </a:graphic>
      </p:graphicFrame>
      <p:sp>
        <p:nvSpPr>
          <p:cNvPr id="8" name="矩形 7"/>
          <p:cNvSpPr/>
          <p:nvPr/>
        </p:nvSpPr>
        <p:spPr>
          <a:xfrm>
            <a:off x="457200" y="5575638"/>
            <a:ext cx="7166225" cy="1015663"/>
          </a:xfrm>
          <a:prstGeom prst="rect">
            <a:avLst/>
          </a:prstGeom>
        </p:spPr>
        <p:txBody>
          <a:bodyPr wrap="square">
            <a:spAutoFit/>
          </a:bodyPr>
          <a:lstStyle/>
          <a:p>
            <a:r>
              <a:rPr lang="en-US" altLang="zh-CN" dirty="0">
                <a:hlinkClick r:id="rId9"/>
              </a:rPr>
              <a:t>https://</a:t>
            </a:r>
            <a:r>
              <a:rPr lang="en-US" altLang="zh-CN" dirty="0" smtClean="0">
                <a:hlinkClick r:id="rId9"/>
              </a:rPr>
              <a:t>www.youtube.com/watch?v=Nx0lRBaXoz4</a:t>
            </a:r>
            <a:endParaRPr lang="en-US" altLang="zh-CN" dirty="0" smtClean="0"/>
          </a:p>
          <a:p>
            <a:endParaRPr lang="en-US" altLang="zh-CN" dirty="0" smtClean="0"/>
          </a:p>
          <a:p>
            <a:r>
              <a:rPr lang="en-US" altLang="zh-CN" dirty="0" smtClean="0"/>
              <a:t>Lecture on SVD by Prof. Gilbert </a:t>
            </a:r>
            <a:r>
              <a:rPr lang="en-US" altLang="zh-CN" dirty="0" err="1" smtClean="0"/>
              <a:t>Strang</a:t>
            </a:r>
            <a:endParaRPr lang="zh-CN" altLang="en-US" dirty="0"/>
          </a:p>
        </p:txBody>
      </p:sp>
      <p:sp>
        <p:nvSpPr>
          <p:cNvPr id="6" name="矩形 5"/>
          <p:cNvSpPr/>
          <p:nvPr/>
        </p:nvSpPr>
        <p:spPr>
          <a:xfrm>
            <a:off x="458970" y="5914237"/>
            <a:ext cx="6671296" cy="400110"/>
          </a:xfrm>
          <a:prstGeom prst="rect">
            <a:avLst/>
          </a:prstGeom>
        </p:spPr>
        <p:txBody>
          <a:bodyPr wrap="square">
            <a:spAutoFit/>
          </a:bodyPr>
          <a:lstStyle/>
          <a:p>
            <a:r>
              <a:rPr lang="en-US" altLang="zh-CN" dirty="0">
                <a:hlinkClick r:id="rId10"/>
              </a:rPr>
              <a:t>http://open.163.com/special/opencourse/daishu.html</a:t>
            </a:r>
            <a:endParaRPr lang="zh-CN" altLang="en-US" dirty="0"/>
          </a:p>
        </p:txBody>
      </p:sp>
    </p:spTree>
    <p:extLst>
      <p:ext uri="{BB962C8B-B14F-4D97-AF65-F5344CB8AC3E}">
        <p14:creationId xmlns:p14="http://schemas.microsoft.com/office/powerpoint/2010/main" val="27287389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t>奇异值分解 </a:t>
            </a:r>
            <a:r>
              <a:rPr lang="en-US" altLang="zh-CN" b="1" dirty="0" smtClean="0"/>
              <a:t>(II)</a:t>
            </a:r>
            <a:endParaRPr lang="zh-CN" altLang="en-US" b="1" dirty="0"/>
          </a:p>
        </p:txBody>
      </p:sp>
      <p:sp>
        <p:nvSpPr>
          <p:cNvPr id="4" name="灯片编号占位符 3"/>
          <p:cNvSpPr>
            <a:spLocks noGrp="1"/>
          </p:cNvSpPr>
          <p:nvPr>
            <p:ph type="sldNum" sz="quarter" idx="10"/>
          </p:nvPr>
        </p:nvSpPr>
        <p:spPr/>
        <p:txBody>
          <a:bodyPr/>
          <a:lstStyle/>
          <a:p>
            <a:pPr>
              <a:defRPr/>
            </a:pPr>
            <a:fld id="{3A5AF907-7185-42E0-8068-70682D5E8984}" type="slidenum">
              <a:rPr lang="en-US" smtClean="0"/>
              <a:pPr>
                <a:defRPr/>
              </a:pPr>
              <a:t>9</a:t>
            </a:fld>
            <a:endParaRPr lang="en-US"/>
          </a:p>
        </p:txBody>
      </p:sp>
      <p:graphicFrame>
        <p:nvGraphicFramePr>
          <p:cNvPr id="5" name="对象 4"/>
          <p:cNvGraphicFramePr>
            <a:graphicFrameLocks noChangeAspect="1"/>
          </p:cNvGraphicFramePr>
          <p:nvPr>
            <p:extLst>
              <p:ext uri="{D42A27DB-BD31-4B8C-83A1-F6EECF244321}">
                <p14:modId xmlns:p14="http://schemas.microsoft.com/office/powerpoint/2010/main" val="4261439510"/>
              </p:ext>
            </p:extLst>
          </p:nvPr>
        </p:nvGraphicFramePr>
        <p:xfrm>
          <a:off x="3396877" y="1535202"/>
          <a:ext cx="4680323" cy="1804898"/>
        </p:xfrm>
        <a:graphic>
          <a:graphicData uri="http://schemas.openxmlformats.org/presentationml/2006/ole">
            <mc:AlternateContent xmlns:mc="http://schemas.openxmlformats.org/markup-compatibility/2006">
              <mc:Choice xmlns:v="urn:schemas-microsoft-com:vml" Requires="v">
                <p:oleObj spid="_x0000_s125164" name="Equation" r:id="rId3" imgW="2108160" imgH="812520" progId="Equation.DSMT4">
                  <p:embed/>
                </p:oleObj>
              </mc:Choice>
              <mc:Fallback>
                <p:oleObj name="Equation" r:id="rId3" imgW="2108160" imgH="812520" progId="Equation.DSMT4">
                  <p:embed/>
                  <p:pic>
                    <p:nvPicPr>
                      <p:cNvPr id="0" name=""/>
                      <p:cNvPicPr/>
                      <p:nvPr/>
                    </p:nvPicPr>
                    <p:blipFill>
                      <a:blip r:embed="rId4"/>
                      <a:stretch>
                        <a:fillRect/>
                      </a:stretch>
                    </p:blipFill>
                    <p:spPr>
                      <a:xfrm>
                        <a:off x="3396877" y="1535202"/>
                        <a:ext cx="4680323" cy="1804898"/>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975006788"/>
              </p:ext>
            </p:extLst>
          </p:nvPr>
        </p:nvGraphicFramePr>
        <p:xfrm>
          <a:off x="457200" y="1500330"/>
          <a:ext cx="1963737" cy="1331912"/>
        </p:xfrm>
        <a:graphic>
          <a:graphicData uri="http://schemas.openxmlformats.org/presentationml/2006/ole">
            <mc:AlternateContent xmlns:mc="http://schemas.openxmlformats.org/markup-compatibility/2006">
              <mc:Choice xmlns:v="urn:schemas-microsoft-com:vml" Requires="v">
                <p:oleObj spid="_x0000_s125165" name="Equation" r:id="rId5" imgW="711000" imgH="482400" progId="Equation.DSMT4">
                  <p:embed/>
                </p:oleObj>
              </mc:Choice>
              <mc:Fallback>
                <p:oleObj name="Equation" r:id="rId5" imgW="711000" imgH="482400" progId="Equation.DSMT4">
                  <p:embed/>
                  <p:pic>
                    <p:nvPicPr>
                      <p:cNvPr id="0" name=""/>
                      <p:cNvPicPr/>
                      <p:nvPr/>
                    </p:nvPicPr>
                    <p:blipFill>
                      <a:blip r:embed="rId6"/>
                      <a:stretch>
                        <a:fillRect/>
                      </a:stretch>
                    </p:blipFill>
                    <p:spPr>
                      <a:xfrm>
                        <a:off x="457200" y="1500330"/>
                        <a:ext cx="1963737" cy="1331912"/>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317204681"/>
              </p:ext>
            </p:extLst>
          </p:nvPr>
        </p:nvGraphicFramePr>
        <p:xfrm>
          <a:off x="4514850" y="3340100"/>
          <a:ext cx="114300" cy="177800"/>
        </p:xfrm>
        <a:graphic>
          <a:graphicData uri="http://schemas.openxmlformats.org/presentationml/2006/ole">
            <mc:AlternateContent xmlns:mc="http://schemas.openxmlformats.org/markup-compatibility/2006">
              <mc:Choice xmlns:v="urn:schemas-microsoft-com:vml" Requires="v">
                <p:oleObj spid="_x0000_s125166" name="Equation" r:id="rId7" imgW="114120" imgH="177480" progId="Equation.DSMT4">
                  <p:embed/>
                </p:oleObj>
              </mc:Choice>
              <mc:Fallback>
                <p:oleObj name="Equation" r:id="rId7" imgW="114120" imgH="177480" progId="Equation.DSMT4">
                  <p:embed/>
                  <p:pic>
                    <p:nvPicPr>
                      <p:cNvPr id="0" name=""/>
                      <p:cNvPicPr/>
                      <p:nvPr/>
                    </p:nvPicPr>
                    <p:blipFill>
                      <a:blip r:embed="rId8"/>
                      <a:stretch>
                        <a:fillRect/>
                      </a:stretch>
                    </p:blipFill>
                    <p:spPr>
                      <a:xfrm>
                        <a:off x="4514850" y="3340100"/>
                        <a:ext cx="114300" cy="177800"/>
                      </a:xfrm>
                      <a:prstGeom prst="rect">
                        <a:avLst/>
                      </a:prstGeom>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2200376623"/>
              </p:ext>
            </p:extLst>
          </p:nvPr>
        </p:nvGraphicFramePr>
        <p:xfrm>
          <a:off x="169648" y="3552403"/>
          <a:ext cx="8804704" cy="1915473"/>
        </p:xfrm>
        <a:graphic>
          <a:graphicData uri="http://schemas.openxmlformats.org/presentationml/2006/ole">
            <mc:AlternateContent xmlns:mc="http://schemas.openxmlformats.org/markup-compatibility/2006">
              <mc:Choice xmlns:v="urn:schemas-microsoft-com:vml" Requires="v">
                <p:oleObj spid="_x0000_s125167" name="Equation" r:id="rId9" imgW="3911400" imgH="850680" progId="Equation.DSMT4">
                  <p:embed/>
                </p:oleObj>
              </mc:Choice>
              <mc:Fallback>
                <p:oleObj name="Equation" r:id="rId9" imgW="3911400" imgH="850680" progId="Equation.DSMT4">
                  <p:embed/>
                  <p:pic>
                    <p:nvPicPr>
                      <p:cNvPr id="0" name=""/>
                      <p:cNvPicPr/>
                      <p:nvPr/>
                    </p:nvPicPr>
                    <p:blipFill>
                      <a:blip r:embed="rId10"/>
                      <a:stretch>
                        <a:fillRect/>
                      </a:stretch>
                    </p:blipFill>
                    <p:spPr>
                      <a:xfrm>
                        <a:off x="169648" y="3552403"/>
                        <a:ext cx="8804704" cy="1915473"/>
                      </a:xfrm>
                      <a:prstGeom prst="rect">
                        <a:avLst/>
                      </a:prstGeom>
                    </p:spPr>
                  </p:pic>
                </p:oleObj>
              </mc:Fallback>
            </mc:AlternateContent>
          </a:graphicData>
        </a:graphic>
      </p:graphicFrame>
    </p:spTree>
    <p:extLst>
      <p:ext uri="{BB962C8B-B14F-4D97-AF65-F5344CB8AC3E}">
        <p14:creationId xmlns:p14="http://schemas.microsoft.com/office/powerpoint/2010/main" val="2544954949"/>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13043</TotalTime>
  <Words>2465</Words>
  <Application>Microsoft Office PowerPoint</Application>
  <PresentationFormat>全屏显示(4:3)</PresentationFormat>
  <Paragraphs>314</Paragraphs>
  <Slides>49</Slides>
  <Notes>10</Notes>
  <HiddenSlides>0</HiddenSlides>
  <MMClips>1</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2</vt:i4>
      </vt:variant>
      <vt:variant>
        <vt:lpstr>幻灯片标题</vt:lpstr>
      </vt:variant>
      <vt:variant>
        <vt:i4>49</vt:i4>
      </vt:variant>
    </vt:vector>
  </HeadingPairs>
  <TitlesOfParts>
    <vt:vector size="58" baseType="lpstr">
      <vt:lpstr>宋体</vt:lpstr>
      <vt:lpstr>宋体</vt:lpstr>
      <vt:lpstr>Arial</vt:lpstr>
      <vt:lpstr>Calibri</vt:lpstr>
      <vt:lpstr>Tahoma</vt:lpstr>
      <vt:lpstr>Times New Roman</vt:lpstr>
      <vt:lpstr>Default Design</vt:lpstr>
      <vt:lpstr>Equation</vt:lpstr>
      <vt:lpstr>MathType 6.0 Equation</vt:lpstr>
      <vt:lpstr>081100M01002H   图像处理与分析   第七讲: 图像变换 (V); 图像的统计描述   图像的奇异值分解  图像的统计描述；随机变量和随机场</vt:lpstr>
      <vt:lpstr>关于编程作业的评述</vt:lpstr>
      <vt:lpstr>关于第二次编程作业的反馈 (I)</vt:lpstr>
      <vt:lpstr>关于第二次编程作业的反馈 (II)</vt:lpstr>
      <vt:lpstr>关于第二次编程作业的反馈 (III)</vt:lpstr>
      <vt:lpstr>内容提要</vt:lpstr>
      <vt:lpstr>PowerPoint 演示文稿</vt:lpstr>
      <vt:lpstr>奇异值分解 (I)</vt:lpstr>
      <vt:lpstr>奇异值分解 (II)</vt:lpstr>
      <vt:lpstr>奇异值分解 (III)</vt:lpstr>
      <vt:lpstr>图像的SVD逼近 (I)</vt:lpstr>
      <vt:lpstr>矩阵的各种范数</vt:lpstr>
      <vt:lpstr>矩阵的各种范数计算示例</vt:lpstr>
      <vt:lpstr>图像的奇异值分解的应用 (I)</vt:lpstr>
      <vt:lpstr>图像的奇异值分解的应用 (II): 图像压缩和去噪声</vt:lpstr>
      <vt:lpstr>PowerPoint 演示文稿</vt:lpstr>
      <vt:lpstr>为什么需要对于图像进行统计描述？(I) </vt:lpstr>
      <vt:lpstr>为什么需要对于图像进行统计描述？(II) </vt:lpstr>
      <vt:lpstr>为什么需要对于图像进行统计描述？(III) </vt:lpstr>
      <vt:lpstr>PowerPoint 演示文稿</vt:lpstr>
      <vt:lpstr>PowerPoint 演示文稿</vt:lpstr>
      <vt:lpstr>PowerPoint 演示文稿</vt:lpstr>
      <vt:lpstr>PowerPoint 演示文稿</vt:lpstr>
      <vt:lpstr>样本空间</vt:lpstr>
      <vt:lpstr>概率的形式化(公理化)定义</vt:lpstr>
      <vt:lpstr>随机变量的分布函数</vt:lpstr>
      <vt:lpstr>随机过程的基本概念</vt:lpstr>
      <vt:lpstr>随机过程的基本数字特征</vt:lpstr>
      <vt:lpstr>平稳随机过程</vt:lpstr>
      <vt:lpstr>随机过程的遍历性(各态历经性)的涵义</vt:lpstr>
      <vt:lpstr>马尔科夫链的基本概念</vt:lpstr>
      <vt:lpstr>随机场的基本概念</vt:lpstr>
      <vt:lpstr>图像随机场模型的一些代表性应用 (I)</vt:lpstr>
      <vt:lpstr>图像随机场模型的一些代表性应用 (II)</vt:lpstr>
      <vt:lpstr>PowerPoint 演示文稿</vt:lpstr>
      <vt:lpstr>马尔可夫随机场的基本概念 (I)</vt:lpstr>
      <vt:lpstr>马尔可夫随机场的基本概念 (II)</vt:lpstr>
      <vt:lpstr>马尔可夫随机场的基本概念 (III)</vt:lpstr>
      <vt:lpstr>马尔可夫随机场的基本概念 （IV）</vt:lpstr>
      <vt:lpstr>马尔可夫随机场的基本概念 (V)</vt:lpstr>
      <vt:lpstr>马尔可夫随机场的基本概念 (VI)</vt:lpstr>
      <vt:lpstr>参考文献</vt:lpstr>
      <vt:lpstr>PowerPoint 演示文稿</vt:lpstr>
      <vt:lpstr>Perceptual Organization in Human Vision (I)</vt:lpstr>
      <vt:lpstr>Perceptual Organization in Human Vision (II)</vt:lpstr>
      <vt:lpstr>Basic Concepts of Graphs</vt:lpstr>
      <vt:lpstr>Example of a Graph that is not Bipartite</vt:lpstr>
      <vt:lpstr>Basic Concept of Graph Cuts </vt:lpstr>
      <vt:lpstr>PowerPoint 演示文稿</vt:lpstr>
    </vt:vector>
  </TitlesOfParts>
  <Company>Personal Computer</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Current Topics in Computational Biology</dc:title>
  <dc:creator>geyang</dc:creator>
  <cp:lastModifiedBy>GeYANG</cp:lastModifiedBy>
  <cp:revision>1489</cp:revision>
  <cp:lastPrinted>2017-01-23T14:59:55Z</cp:lastPrinted>
  <dcterms:created xsi:type="dcterms:W3CDTF">2009-01-10T16:37:29Z</dcterms:created>
  <dcterms:modified xsi:type="dcterms:W3CDTF">2019-10-24T09:33:53Z</dcterms:modified>
</cp:coreProperties>
</file>

<file path=docProps/thumbnail.jpeg>
</file>